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8" r:id="rId5"/>
    <p:sldId id="258" r:id="rId6"/>
    <p:sldId id="259" r:id="rId7"/>
    <p:sldId id="261" r:id="rId8"/>
    <p:sldId id="262" r:id="rId9"/>
    <p:sldId id="267" r:id="rId10"/>
    <p:sldId id="264" r:id="rId11"/>
    <p:sldId id="269"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7FAF14F-9D18-4738-A702-DCF3DD278C09}" type="datetimeFigureOut">
              <a:rPr lang="en-US" smtClean="0"/>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5A90AE-28C2-49A1-AF6D-B0C3E32D9485}" type="slidenum">
              <a:rPr lang="en-US" smtClean="0"/>
              <a:t>‹#›</a:t>
            </a:fld>
            <a:endParaRPr lang="en-US"/>
          </a:p>
        </p:txBody>
      </p:sp>
    </p:spTree>
    <p:extLst>
      <p:ext uri="{BB962C8B-B14F-4D97-AF65-F5344CB8AC3E}">
        <p14:creationId xmlns:p14="http://schemas.microsoft.com/office/powerpoint/2010/main" val="2789478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FAF14F-9D18-4738-A702-DCF3DD278C09}" type="datetimeFigureOut">
              <a:rPr lang="en-US" smtClean="0"/>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5A90AE-28C2-49A1-AF6D-B0C3E32D9485}" type="slidenum">
              <a:rPr lang="en-US" smtClean="0"/>
              <a:t>‹#›</a:t>
            </a:fld>
            <a:endParaRPr lang="en-US"/>
          </a:p>
        </p:txBody>
      </p:sp>
    </p:spTree>
    <p:extLst>
      <p:ext uri="{BB962C8B-B14F-4D97-AF65-F5344CB8AC3E}">
        <p14:creationId xmlns:p14="http://schemas.microsoft.com/office/powerpoint/2010/main" val="18939938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FAF14F-9D18-4738-A702-DCF3DD278C09}" type="datetimeFigureOut">
              <a:rPr lang="en-US" smtClean="0"/>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5A90AE-28C2-49A1-AF6D-B0C3E32D9485}" type="slidenum">
              <a:rPr lang="en-US" smtClean="0"/>
              <a:t>‹#›</a:t>
            </a:fld>
            <a:endParaRPr lang="en-US"/>
          </a:p>
        </p:txBody>
      </p:sp>
    </p:spTree>
    <p:extLst>
      <p:ext uri="{BB962C8B-B14F-4D97-AF65-F5344CB8AC3E}">
        <p14:creationId xmlns:p14="http://schemas.microsoft.com/office/powerpoint/2010/main" val="3179859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FAF14F-9D18-4738-A702-DCF3DD278C09}" type="datetimeFigureOut">
              <a:rPr lang="en-US" smtClean="0"/>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5A90AE-28C2-49A1-AF6D-B0C3E32D9485}" type="slidenum">
              <a:rPr lang="en-US" smtClean="0"/>
              <a:t>‹#›</a:t>
            </a:fld>
            <a:endParaRPr lang="en-US"/>
          </a:p>
        </p:txBody>
      </p:sp>
    </p:spTree>
    <p:extLst>
      <p:ext uri="{BB962C8B-B14F-4D97-AF65-F5344CB8AC3E}">
        <p14:creationId xmlns:p14="http://schemas.microsoft.com/office/powerpoint/2010/main" val="4202306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7FAF14F-9D18-4738-A702-DCF3DD278C09}" type="datetimeFigureOut">
              <a:rPr lang="en-US" smtClean="0"/>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5A90AE-28C2-49A1-AF6D-B0C3E32D9485}" type="slidenum">
              <a:rPr lang="en-US" smtClean="0"/>
              <a:t>‹#›</a:t>
            </a:fld>
            <a:endParaRPr lang="en-US"/>
          </a:p>
        </p:txBody>
      </p:sp>
    </p:spTree>
    <p:extLst>
      <p:ext uri="{BB962C8B-B14F-4D97-AF65-F5344CB8AC3E}">
        <p14:creationId xmlns:p14="http://schemas.microsoft.com/office/powerpoint/2010/main" val="2947309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7FAF14F-9D18-4738-A702-DCF3DD278C09}" type="datetimeFigureOut">
              <a:rPr lang="en-US" smtClean="0"/>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5A90AE-28C2-49A1-AF6D-B0C3E32D9485}" type="slidenum">
              <a:rPr lang="en-US" smtClean="0"/>
              <a:t>‹#›</a:t>
            </a:fld>
            <a:endParaRPr lang="en-US"/>
          </a:p>
        </p:txBody>
      </p:sp>
    </p:spTree>
    <p:extLst>
      <p:ext uri="{BB962C8B-B14F-4D97-AF65-F5344CB8AC3E}">
        <p14:creationId xmlns:p14="http://schemas.microsoft.com/office/powerpoint/2010/main" val="805357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7FAF14F-9D18-4738-A702-DCF3DD278C09}" type="datetimeFigureOut">
              <a:rPr lang="en-US" smtClean="0"/>
              <a:t>12/2/2024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5A90AE-28C2-49A1-AF6D-B0C3E32D9485}" type="slidenum">
              <a:rPr lang="en-US" smtClean="0"/>
              <a:t>‹#›</a:t>
            </a:fld>
            <a:endParaRPr lang="en-US"/>
          </a:p>
        </p:txBody>
      </p:sp>
    </p:spTree>
    <p:extLst>
      <p:ext uri="{BB962C8B-B14F-4D97-AF65-F5344CB8AC3E}">
        <p14:creationId xmlns:p14="http://schemas.microsoft.com/office/powerpoint/2010/main" val="464067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7FAF14F-9D18-4738-A702-DCF3DD278C09}" type="datetimeFigureOut">
              <a:rPr lang="en-US" smtClean="0"/>
              <a:t>12/2/2024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5A90AE-28C2-49A1-AF6D-B0C3E32D9485}" type="slidenum">
              <a:rPr lang="en-US" smtClean="0"/>
              <a:t>‹#›</a:t>
            </a:fld>
            <a:endParaRPr lang="en-US"/>
          </a:p>
        </p:txBody>
      </p:sp>
    </p:spTree>
    <p:extLst>
      <p:ext uri="{BB962C8B-B14F-4D97-AF65-F5344CB8AC3E}">
        <p14:creationId xmlns:p14="http://schemas.microsoft.com/office/powerpoint/2010/main" val="1441673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FAF14F-9D18-4738-A702-DCF3DD278C09}" type="datetimeFigureOut">
              <a:rPr lang="en-US" smtClean="0"/>
              <a:t>12/2/2024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75A90AE-28C2-49A1-AF6D-B0C3E32D9485}" type="slidenum">
              <a:rPr lang="en-US" smtClean="0"/>
              <a:t>‹#›</a:t>
            </a:fld>
            <a:endParaRPr lang="en-US"/>
          </a:p>
        </p:txBody>
      </p:sp>
    </p:spTree>
    <p:extLst>
      <p:ext uri="{BB962C8B-B14F-4D97-AF65-F5344CB8AC3E}">
        <p14:creationId xmlns:p14="http://schemas.microsoft.com/office/powerpoint/2010/main" val="3685753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FAF14F-9D18-4738-A702-DCF3DD278C09}" type="datetimeFigureOut">
              <a:rPr lang="en-US" smtClean="0"/>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5A90AE-28C2-49A1-AF6D-B0C3E32D9485}" type="slidenum">
              <a:rPr lang="en-US" smtClean="0"/>
              <a:t>‹#›</a:t>
            </a:fld>
            <a:endParaRPr lang="en-US"/>
          </a:p>
        </p:txBody>
      </p:sp>
    </p:spTree>
    <p:extLst>
      <p:ext uri="{BB962C8B-B14F-4D97-AF65-F5344CB8AC3E}">
        <p14:creationId xmlns:p14="http://schemas.microsoft.com/office/powerpoint/2010/main" val="30751598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FAF14F-9D18-4738-A702-DCF3DD278C09}" type="datetimeFigureOut">
              <a:rPr lang="en-US" smtClean="0"/>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5A90AE-28C2-49A1-AF6D-B0C3E32D9485}" type="slidenum">
              <a:rPr lang="en-US" smtClean="0"/>
              <a:t>‹#›</a:t>
            </a:fld>
            <a:endParaRPr lang="en-US"/>
          </a:p>
        </p:txBody>
      </p:sp>
    </p:spTree>
    <p:extLst>
      <p:ext uri="{BB962C8B-B14F-4D97-AF65-F5344CB8AC3E}">
        <p14:creationId xmlns:p14="http://schemas.microsoft.com/office/powerpoint/2010/main" val="4192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0000"/>
            <a:lum/>
          </a:blip>
          <a:srcRect/>
          <a:stretch>
            <a:fillRect t="-6000" b="-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FAF14F-9D18-4738-A702-DCF3DD278C09}" type="datetimeFigureOut">
              <a:rPr lang="en-US" smtClean="0"/>
              <a:t>12/2/2024</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5A90AE-28C2-49A1-AF6D-B0C3E32D9485}" type="slidenum">
              <a:rPr lang="en-US" smtClean="0"/>
              <a:t>‹#›</a:t>
            </a:fld>
            <a:endParaRPr lang="en-US"/>
          </a:p>
        </p:txBody>
      </p:sp>
    </p:spTree>
    <p:extLst>
      <p:ext uri="{BB962C8B-B14F-4D97-AF65-F5344CB8AC3E}">
        <p14:creationId xmlns:p14="http://schemas.microsoft.com/office/powerpoint/2010/main" val="12365829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83472" y="849086"/>
            <a:ext cx="6797042" cy="1577294"/>
          </a:xfrm>
        </p:spPr>
        <p:txBody>
          <a:bodyPr>
            <a:noAutofit/>
          </a:bodyPr>
          <a:lstStyle/>
          <a:p>
            <a:pPr algn="l"/>
            <a:r>
              <a:rPr kumimoji="0" lang="en-US" sz="3600" b="0" i="0" u="none" strike="noStrike" kern="0" cap="none" spc="-130" normalizeH="0" baseline="0" noProof="0" dirty="0">
                <a:ln>
                  <a:noFill/>
                </a:ln>
                <a:solidFill>
                  <a:srgbClr val="312E2A"/>
                </a:solidFill>
                <a:effectLst/>
                <a:uLnTx/>
                <a:uFillTx/>
                <a:latin typeface="Lato"/>
                <a:cs typeface="Arial"/>
              </a:rPr>
              <a:t>Object </a:t>
            </a:r>
            <a:r>
              <a:rPr kumimoji="0" lang="en-US" sz="3600" b="0" i="0" u="none" strike="noStrike" kern="0" cap="none" spc="-114" normalizeH="0" baseline="0" noProof="0" dirty="0">
                <a:ln>
                  <a:noFill/>
                </a:ln>
                <a:solidFill>
                  <a:srgbClr val="312E2A"/>
                </a:solidFill>
                <a:effectLst/>
                <a:uLnTx/>
                <a:uFillTx/>
                <a:latin typeface="Lato"/>
                <a:cs typeface="Arial"/>
              </a:rPr>
              <a:t>Detection </a:t>
            </a:r>
            <a:r>
              <a:rPr kumimoji="0" lang="en-US" sz="3600" b="0" i="0" u="none" strike="noStrike" kern="0" cap="none" spc="-125" normalizeH="0" baseline="0" noProof="0" dirty="0">
                <a:ln>
                  <a:noFill/>
                </a:ln>
                <a:solidFill>
                  <a:srgbClr val="312E2A"/>
                </a:solidFill>
                <a:effectLst/>
                <a:uLnTx/>
                <a:uFillTx/>
                <a:latin typeface="Lato"/>
                <a:cs typeface="Arial"/>
              </a:rPr>
              <a:t>and  </a:t>
            </a:r>
            <a:r>
              <a:rPr kumimoji="0" lang="en-US" sz="3600" b="0" i="0" u="none" strike="noStrike" kern="0" cap="none" spc="-130" normalizeH="0" baseline="0" noProof="0" dirty="0">
                <a:ln>
                  <a:noFill/>
                </a:ln>
                <a:solidFill>
                  <a:srgbClr val="312E2A"/>
                </a:solidFill>
                <a:effectLst/>
                <a:uLnTx/>
                <a:uFillTx/>
                <a:latin typeface="Lato"/>
                <a:cs typeface="Arial"/>
              </a:rPr>
              <a:t>Recognition </a:t>
            </a:r>
            <a:r>
              <a:rPr kumimoji="0" lang="en-US" sz="3600" b="0" i="0" u="none" strike="noStrike" kern="0" cap="none" spc="25" normalizeH="0" baseline="0" noProof="0" dirty="0">
                <a:ln>
                  <a:noFill/>
                </a:ln>
                <a:solidFill>
                  <a:srgbClr val="312E2A"/>
                </a:solidFill>
                <a:effectLst/>
                <a:uLnTx/>
                <a:uFillTx/>
                <a:latin typeface="Lato"/>
                <a:cs typeface="Arial"/>
              </a:rPr>
              <a:t>in</a:t>
            </a:r>
            <a:r>
              <a:rPr kumimoji="0" lang="en-US" sz="3600" b="0" i="0" u="none" strike="noStrike" kern="0" cap="none" spc="-635" normalizeH="0" baseline="0" noProof="0" dirty="0">
                <a:ln>
                  <a:noFill/>
                </a:ln>
                <a:solidFill>
                  <a:srgbClr val="312E2A"/>
                </a:solidFill>
                <a:effectLst/>
                <a:uLnTx/>
                <a:uFillTx/>
                <a:latin typeface="Lato"/>
                <a:cs typeface="Arial"/>
              </a:rPr>
              <a:t> </a:t>
            </a:r>
            <a:r>
              <a:rPr kumimoji="0" lang="en-US" sz="3600" b="0" i="0" u="none" strike="noStrike" kern="0" cap="none" spc="-105" normalizeH="0" baseline="0" noProof="0" dirty="0">
                <a:ln>
                  <a:noFill/>
                </a:ln>
                <a:solidFill>
                  <a:srgbClr val="312E2A"/>
                </a:solidFill>
                <a:effectLst/>
                <a:uLnTx/>
                <a:uFillTx/>
                <a:latin typeface="Lato"/>
                <a:cs typeface="Arial"/>
              </a:rPr>
              <a:t>Satellite  </a:t>
            </a:r>
            <a:r>
              <a:rPr kumimoji="0" lang="en-US" sz="3600" b="0" i="0" u="none" strike="noStrike" kern="0" cap="none" spc="-145" normalizeH="0" baseline="0" noProof="0" dirty="0">
                <a:ln>
                  <a:noFill/>
                </a:ln>
                <a:solidFill>
                  <a:srgbClr val="312E2A"/>
                </a:solidFill>
                <a:effectLst/>
                <a:uLnTx/>
                <a:uFillTx/>
                <a:latin typeface="Lato"/>
                <a:cs typeface="Arial"/>
              </a:rPr>
              <a:t>Imagery: A case Study</a:t>
            </a:r>
            <a:r>
              <a:rPr kumimoji="0" lang="en-US" sz="3600" b="0" i="0" u="none" strike="noStrike" kern="0" cap="none" spc="-145" normalizeH="0" noProof="0" dirty="0">
                <a:ln>
                  <a:noFill/>
                </a:ln>
                <a:solidFill>
                  <a:srgbClr val="312E2A"/>
                </a:solidFill>
                <a:effectLst/>
                <a:uLnTx/>
                <a:uFillTx/>
                <a:latin typeface="Lato"/>
                <a:cs typeface="Arial"/>
              </a:rPr>
              <a:t> of Oyo State</a:t>
            </a:r>
            <a:endParaRPr lang="en-US" sz="4800" dirty="0">
              <a:latin typeface="Lato"/>
            </a:endParaRPr>
          </a:p>
        </p:txBody>
      </p:sp>
      <p:sp>
        <p:nvSpPr>
          <p:cNvPr id="3" name="Subtitle 2"/>
          <p:cNvSpPr>
            <a:spLocks noGrp="1"/>
          </p:cNvSpPr>
          <p:nvPr>
            <p:ph type="subTitle" idx="1"/>
          </p:nvPr>
        </p:nvSpPr>
        <p:spPr>
          <a:xfrm>
            <a:off x="583472" y="2909706"/>
            <a:ext cx="6117774" cy="3007768"/>
          </a:xfrm>
        </p:spPr>
        <p:txBody>
          <a:bodyPr>
            <a:noAutofit/>
          </a:bodyPr>
          <a:lstStyle/>
          <a:p>
            <a:pPr marL="12700" marR="5080" algn="l">
              <a:lnSpc>
                <a:spcPct val="148100"/>
              </a:lnSpc>
              <a:spcBef>
                <a:spcPts val="100"/>
              </a:spcBef>
            </a:pPr>
            <a:r>
              <a:rPr lang="en-US" sz="1800" spc="30" dirty="0">
                <a:solidFill>
                  <a:srgbClr val="262525"/>
                </a:solidFill>
                <a:latin typeface="Lato"/>
                <a:cs typeface="Lato"/>
              </a:rPr>
              <a:t>In</a:t>
            </a:r>
            <a:r>
              <a:rPr lang="en-US" sz="1800" spc="-125" dirty="0">
                <a:solidFill>
                  <a:srgbClr val="262525"/>
                </a:solidFill>
                <a:latin typeface="Lato"/>
                <a:cs typeface="Lato"/>
              </a:rPr>
              <a:t> </a:t>
            </a:r>
            <a:r>
              <a:rPr lang="en-US" sz="1800" spc="20" dirty="0">
                <a:solidFill>
                  <a:srgbClr val="262525"/>
                </a:solidFill>
                <a:latin typeface="Lato"/>
                <a:cs typeface="Lato"/>
              </a:rPr>
              <a:t>this</a:t>
            </a:r>
            <a:r>
              <a:rPr lang="en-US" sz="1800" spc="-110" dirty="0">
                <a:solidFill>
                  <a:srgbClr val="262525"/>
                </a:solidFill>
                <a:latin typeface="Lato"/>
                <a:cs typeface="Lato"/>
              </a:rPr>
              <a:t> </a:t>
            </a:r>
            <a:r>
              <a:rPr lang="en-US" sz="1800" dirty="0">
                <a:solidFill>
                  <a:srgbClr val="262525"/>
                </a:solidFill>
                <a:latin typeface="Lato"/>
                <a:cs typeface="Lato"/>
              </a:rPr>
              <a:t>presentation,</a:t>
            </a:r>
            <a:r>
              <a:rPr lang="en-US" sz="1800" spc="-105" dirty="0">
                <a:solidFill>
                  <a:srgbClr val="262525"/>
                </a:solidFill>
                <a:latin typeface="Lato"/>
                <a:cs typeface="Lato"/>
              </a:rPr>
              <a:t> </a:t>
            </a:r>
            <a:r>
              <a:rPr lang="en-US" sz="1800" spc="-10" dirty="0">
                <a:solidFill>
                  <a:srgbClr val="262525"/>
                </a:solidFill>
                <a:latin typeface="Lato"/>
                <a:cs typeface="Lato"/>
              </a:rPr>
              <a:t>we'll</a:t>
            </a:r>
            <a:r>
              <a:rPr lang="en-US" sz="1800" spc="-95" dirty="0">
                <a:solidFill>
                  <a:srgbClr val="262525"/>
                </a:solidFill>
                <a:latin typeface="Lato"/>
                <a:cs typeface="Lato"/>
              </a:rPr>
              <a:t> </a:t>
            </a:r>
            <a:r>
              <a:rPr lang="en-US" sz="1800" spc="-10" dirty="0">
                <a:solidFill>
                  <a:srgbClr val="262525"/>
                </a:solidFill>
                <a:latin typeface="Lato"/>
                <a:cs typeface="Lato"/>
              </a:rPr>
              <a:t>explore</a:t>
            </a:r>
            <a:r>
              <a:rPr lang="en-US" sz="1800" spc="-155" dirty="0">
                <a:solidFill>
                  <a:srgbClr val="262525"/>
                </a:solidFill>
                <a:latin typeface="Lato"/>
                <a:cs typeface="Lato"/>
              </a:rPr>
              <a:t> </a:t>
            </a:r>
            <a:r>
              <a:rPr lang="en-US" sz="1800" spc="-20" dirty="0">
                <a:solidFill>
                  <a:srgbClr val="262525"/>
                </a:solidFill>
                <a:latin typeface="Lato"/>
                <a:cs typeface="Lato"/>
              </a:rPr>
              <a:t>how</a:t>
            </a:r>
            <a:r>
              <a:rPr lang="en-US" sz="1800" spc="-105" dirty="0">
                <a:solidFill>
                  <a:srgbClr val="262525"/>
                </a:solidFill>
                <a:latin typeface="Lato"/>
                <a:cs typeface="Lato"/>
              </a:rPr>
              <a:t> </a:t>
            </a:r>
            <a:r>
              <a:rPr lang="en-US" sz="1800" spc="-25" dirty="0">
                <a:solidFill>
                  <a:srgbClr val="262525"/>
                </a:solidFill>
                <a:latin typeface="Lato"/>
                <a:cs typeface="Lato"/>
              </a:rPr>
              <a:t>deep</a:t>
            </a:r>
            <a:r>
              <a:rPr lang="en-US" sz="1800" spc="-114" dirty="0">
                <a:solidFill>
                  <a:srgbClr val="262525"/>
                </a:solidFill>
                <a:latin typeface="Lato"/>
                <a:cs typeface="Lato"/>
              </a:rPr>
              <a:t> </a:t>
            </a:r>
            <a:r>
              <a:rPr lang="en-US" sz="1800" spc="5" dirty="0">
                <a:solidFill>
                  <a:srgbClr val="262525"/>
                </a:solidFill>
                <a:latin typeface="Lato"/>
                <a:cs typeface="Lato"/>
              </a:rPr>
              <a:t>learning</a:t>
            </a:r>
            <a:r>
              <a:rPr lang="en-US" sz="1800" spc="-140" dirty="0">
                <a:solidFill>
                  <a:srgbClr val="262525"/>
                </a:solidFill>
                <a:latin typeface="Lato"/>
                <a:cs typeface="Lato"/>
              </a:rPr>
              <a:t> </a:t>
            </a:r>
            <a:r>
              <a:rPr lang="en-US" sz="1800" spc="10" dirty="0">
                <a:solidFill>
                  <a:srgbClr val="262525"/>
                </a:solidFill>
                <a:latin typeface="Lato"/>
                <a:cs typeface="Lato"/>
              </a:rPr>
              <a:t>tools</a:t>
            </a:r>
            <a:r>
              <a:rPr lang="en-US" sz="1800" spc="-110" dirty="0">
                <a:solidFill>
                  <a:srgbClr val="262525"/>
                </a:solidFill>
                <a:latin typeface="Lato"/>
                <a:cs typeface="Lato"/>
              </a:rPr>
              <a:t> </a:t>
            </a:r>
            <a:r>
              <a:rPr lang="en-US" sz="1800" spc="-20" dirty="0">
                <a:solidFill>
                  <a:srgbClr val="262525"/>
                </a:solidFill>
                <a:latin typeface="Lato"/>
                <a:cs typeface="Lato"/>
              </a:rPr>
              <a:t>can</a:t>
            </a:r>
            <a:r>
              <a:rPr lang="en-US" sz="1800" spc="-120" dirty="0">
                <a:solidFill>
                  <a:srgbClr val="262525"/>
                </a:solidFill>
                <a:latin typeface="Lato"/>
                <a:cs typeface="Lato"/>
              </a:rPr>
              <a:t> </a:t>
            </a:r>
            <a:r>
              <a:rPr lang="en-US" sz="1800" spc="-10" dirty="0">
                <a:solidFill>
                  <a:srgbClr val="262525"/>
                </a:solidFill>
                <a:latin typeface="Lato"/>
                <a:cs typeface="Lato"/>
              </a:rPr>
              <a:t>be  used</a:t>
            </a:r>
            <a:r>
              <a:rPr lang="en-US" sz="1800" spc="-125" dirty="0">
                <a:solidFill>
                  <a:srgbClr val="262525"/>
                </a:solidFill>
                <a:latin typeface="Lato"/>
                <a:cs typeface="Lato"/>
              </a:rPr>
              <a:t> </a:t>
            </a:r>
            <a:r>
              <a:rPr lang="en-US" sz="1800" dirty="0">
                <a:solidFill>
                  <a:srgbClr val="262525"/>
                </a:solidFill>
                <a:latin typeface="Lato"/>
                <a:cs typeface="Lato"/>
              </a:rPr>
              <a:t>for</a:t>
            </a:r>
            <a:r>
              <a:rPr lang="en-US" sz="1800" spc="-135" dirty="0">
                <a:solidFill>
                  <a:srgbClr val="262525"/>
                </a:solidFill>
                <a:latin typeface="Lato"/>
                <a:cs typeface="Lato"/>
              </a:rPr>
              <a:t> </a:t>
            </a:r>
            <a:r>
              <a:rPr lang="en-US" sz="1800" spc="-10" dirty="0">
                <a:solidFill>
                  <a:srgbClr val="262525"/>
                </a:solidFill>
                <a:latin typeface="Lato"/>
                <a:cs typeface="Lato"/>
              </a:rPr>
              <a:t>object</a:t>
            </a:r>
            <a:r>
              <a:rPr lang="en-US" sz="1800" spc="-95" dirty="0">
                <a:solidFill>
                  <a:srgbClr val="262525"/>
                </a:solidFill>
                <a:latin typeface="Lato"/>
                <a:cs typeface="Lato"/>
              </a:rPr>
              <a:t> </a:t>
            </a:r>
            <a:r>
              <a:rPr lang="en-US" sz="1800" spc="-5" dirty="0">
                <a:solidFill>
                  <a:srgbClr val="262525"/>
                </a:solidFill>
                <a:latin typeface="Lato"/>
                <a:cs typeface="Lato"/>
              </a:rPr>
              <a:t>detection</a:t>
            </a:r>
            <a:r>
              <a:rPr lang="en-US" sz="1800" spc="-114" dirty="0">
                <a:solidFill>
                  <a:srgbClr val="262525"/>
                </a:solidFill>
                <a:latin typeface="Lato"/>
                <a:cs typeface="Lato"/>
              </a:rPr>
              <a:t> </a:t>
            </a:r>
            <a:r>
              <a:rPr lang="en-US" sz="1800" spc="-5" dirty="0">
                <a:solidFill>
                  <a:srgbClr val="262525"/>
                </a:solidFill>
                <a:latin typeface="Lato"/>
                <a:cs typeface="Lato"/>
              </a:rPr>
              <a:t>and</a:t>
            </a:r>
            <a:r>
              <a:rPr lang="en-US" sz="1800" spc="-125" dirty="0">
                <a:solidFill>
                  <a:srgbClr val="262525"/>
                </a:solidFill>
                <a:latin typeface="Lato"/>
                <a:cs typeface="Lato"/>
              </a:rPr>
              <a:t> </a:t>
            </a:r>
            <a:r>
              <a:rPr lang="en-US" sz="1800" spc="-5" dirty="0">
                <a:solidFill>
                  <a:srgbClr val="262525"/>
                </a:solidFill>
                <a:latin typeface="Lato"/>
                <a:cs typeface="Lato"/>
              </a:rPr>
              <a:t>recognition</a:t>
            </a:r>
            <a:r>
              <a:rPr lang="en-US" sz="1800" spc="-120" dirty="0">
                <a:solidFill>
                  <a:srgbClr val="262525"/>
                </a:solidFill>
                <a:latin typeface="Lato"/>
                <a:cs typeface="Lato"/>
              </a:rPr>
              <a:t> </a:t>
            </a:r>
            <a:r>
              <a:rPr lang="en-US" sz="1800" spc="20" dirty="0">
                <a:solidFill>
                  <a:srgbClr val="262525"/>
                </a:solidFill>
                <a:latin typeface="Lato"/>
                <a:cs typeface="Lato"/>
              </a:rPr>
              <a:t>in</a:t>
            </a:r>
            <a:r>
              <a:rPr lang="en-US" sz="1800" spc="-120" dirty="0">
                <a:solidFill>
                  <a:srgbClr val="262525"/>
                </a:solidFill>
                <a:latin typeface="Lato"/>
                <a:cs typeface="Lato"/>
              </a:rPr>
              <a:t> </a:t>
            </a:r>
            <a:r>
              <a:rPr lang="en-US" sz="1800" spc="20" dirty="0">
                <a:solidFill>
                  <a:srgbClr val="262525"/>
                </a:solidFill>
                <a:latin typeface="Lato"/>
                <a:cs typeface="Lato"/>
              </a:rPr>
              <a:t>satellite</a:t>
            </a:r>
            <a:r>
              <a:rPr lang="en-US" sz="1800" spc="-150" dirty="0">
                <a:solidFill>
                  <a:srgbClr val="262525"/>
                </a:solidFill>
                <a:latin typeface="Lato"/>
                <a:cs typeface="Lato"/>
              </a:rPr>
              <a:t> </a:t>
            </a:r>
            <a:r>
              <a:rPr lang="en-US" sz="1800" spc="-15" dirty="0">
                <a:solidFill>
                  <a:srgbClr val="262525"/>
                </a:solidFill>
                <a:latin typeface="Lato"/>
                <a:cs typeface="Lato"/>
              </a:rPr>
              <a:t>imagery,</a:t>
            </a:r>
            <a:r>
              <a:rPr lang="en-US" sz="1800" spc="-100" dirty="0">
                <a:solidFill>
                  <a:srgbClr val="262525"/>
                </a:solidFill>
                <a:latin typeface="Lato"/>
                <a:cs typeface="Lato"/>
              </a:rPr>
              <a:t> </a:t>
            </a:r>
            <a:r>
              <a:rPr lang="en-US" sz="1800" spc="-10" dirty="0">
                <a:solidFill>
                  <a:srgbClr val="262525"/>
                </a:solidFill>
                <a:latin typeface="Lato"/>
                <a:cs typeface="Lato"/>
              </a:rPr>
              <a:t>focusing</a:t>
            </a:r>
            <a:r>
              <a:rPr lang="en-US" sz="1800" spc="-135" dirty="0">
                <a:solidFill>
                  <a:srgbClr val="262525"/>
                </a:solidFill>
                <a:latin typeface="Lato"/>
                <a:cs typeface="Lato"/>
              </a:rPr>
              <a:t> </a:t>
            </a:r>
            <a:r>
              <a:rPr lang="en-US" sz="1800" spc="-15" dirty="0">
                <a:solidFill>
                  <a:srgbClr val="262525"/>
                </a:solidFill>
                <a:latin typeface="Lato"/>
                <a:cs typeface="Lato"/>
              </a:rPr>
              <a:t>on</a:t>
            </a:r>
            <a:r>
              <a:rPr lang="en-US" sz="1800" spc="-120" dirty="0">
                <a:solidFill>
                  <a:srgbClr val="262525"/>
                </a:solidFill>
                <a:latin typeface="Lato"/>
                <a:cs typeface="Lato"/>
              </a:rPr>
              <a:t> </a:t>
            </a:r>
            <a:r>
              <a:rPr lang="en-US" sz="1800" spc="10" dirty="0">
                <a:solidFill>
                  <a:srgbClr val="262525"/>
                </a:solidFill>
                <a:latin typeface="Lato"/>
                <a:cs typeface="Lato"/>
              </a:rPr>
              <a:t>a</a:t>
            </a:r>
            <a:r>
              <a:rPr lang="en-US" sz="1800" spc="-130" dirty="0">
                <a:solidFill>
                  <a:srgbClr val="262525"/>
                </a:solidFill>
                <a:latin typeface="Lato"/>
                <a:cs typeface="Lato"/>
              </a:rPr>
              <a:t> </a:t>
            </a:r>
            <a:r>
              <a:rPr lang="en-US" sz="1800" spc="-10" dirty="0">
                <a:solidFill>
                  <a:srgbClr val="262525"/>
                </a:solidFill>
                <a:latin typeface="Lato"/>
                <a:cs typeface="Lato"/>
              </a:rPr>
              <a:t>case  </a:t>
            </a:r>
            <a:r>
              <a:rPr lang="en-US" sz="1800" spc="5" dirty="0">
                <a:solidFill>
                  <a:srgbClr val="262525"/>
                </a:solidFill>
                <a:latin typeface="Lato"/>
                <a:cs typeface="Lato"/>
              </a:rPr>
              <a:t>study</a:t>
            </a:r>
            <a:r>
              <a:rPr lang="en-US" sz="1800" spc="-145" dirty="0">
                <a:solidFill>
                  <a:srgbClr val="262525"/>
                </a:solidFill>
                <a:latin typeface="Lato"/>
                <a:cs typeface="Lato"/>
              </a:rPr>
              <a:t> </a:t>
            </a:r>
            <a:r>
              <a:rPr lang="en-US" sz="1800" spc="20" dirty="0">
                <a:solidFill>
                  <a:srgbClr val="262525"/>
                </a:solidFill>
                <a:latin typeface="Lato"/>
                <a:cs typeface="Lato"/>
              </a:rPr>
              <a:t>in</a:t>
            </a:r>
            <a:r>
              <a:rPr lang="en-US" sz="1800" spc="-125" dirty="0">
                <a:solidFill>
                  <a:srgbClr val="262525"/>
                </a:solidFill>
                <a:latin typeface="Lato"/>
                <a:cs typeface="Lato"/>
              </a:rPr>
              <a:t> </a:t>
            </a:r>
            <a:r>
              <a:rPr lang="en-US" sz="1800" spc="-25" dirty="0">
                <a:solidFill>
                  <a:srgbClr val="262525"/>
                </a:solidFill>
                <a:latin typeface="Lato"/>
                <a:cs typeface="Lato"/>
              </a:rPr>
              <a:t>Oyo</a:t>
            </a:r>
            <a:r>
              <a:rPr lang="en-US" sz="1800" spc="-125" dirty="0">
                <a:solidFill>
                  <a:srgbClr val="262525"/>
                </a:solidFill>
                <a:latin typeface="Lato"/>
                <a:cs typeface="Lato"/>
              </a:rPr>
              <a:t> </a:t>
            </a:r>
            <a:r>
              <a:rPr lang="en-US" sz="1800" spc="5" dirty="0">
                <a:solidFill>
                  <a:srgbClr val="262525"/>
                </a:solidFill>
                <a:latin typeface="Lato"/>
                <a:cs typeface="Lato"/>
              </a:rPr>
              <a:t>State,</a:t>
            </a:r>
            <a:r>
              <a:rPr lang="en-US" sz="1800" spc="-110" dirty="0">
                <a:solidFill>
                  <a:srgbClr val="262525"/>
                </a:solidFill>
                <a:latin typeface="Lato"/>
                <a:cs typeface="Lato"/>
              </a:rPr>
              <a:t> </a:t>
            </a:r>
            <a:r>
              <a:rPr lang="en-US" sz="1800" spc="5" dirty="0">
                <a:solidFill>
                  <a:srgbClr val="262525"/>
                </a:solidFill>
                <a:latin typeface="Lato"/>
                <a:cs typeface="Lato"/>
              </a:rPr>
              <a:t>Nigeria.</a:t>
            </a:r>
            <a:endParaRPr lang="en-US" sz="1800" dirty="0">
              <a:latin typeface="Lato"/>
              <a:cs typeface="Lato"/>
            </a:endParaRPr>
          </a:p>
          <a:p>
            <a:pPr algn="l">
              <a:spcBef>
                <a:spcPts val="45"/>
              </a:spcBef>
            </a:pPr>
            <a:endParaRPr lang="en-US" sz="800" dirty="0">
              <a:latin typeface="Lato"/>
              <a:cs typeface="Lato"/>
            </a:endParaRPr>
          </a:p>
          <a:p>
            <a:pPr marL="34925" algn="l"/>
            <a:r>
              <a:rPr lang="en-US" sz="1800" spc="30" dirty="0">
                <a:solidFill>
                  <a:srgbClr val="3C3737"/>
                </a:solidFill>
                <a:latin typeface="Lato"/>
                <a:cs typeface="KacstOffice" panose="02000000000000000000" pitchFamily="2" charset="-78"/>
              </a:rPr>
              <a:t> </a:t>
            </a:r>
            <a:endParaRPr lang="en-US" sz="1200" spc="30" dirty="0">
              <a:solidFill>
                <a:srgbClr val="3C3737"/>
              </a:solidFill>
              <a:latin typeface="Lato"/>
              <a:cs typeface="Lato"/>
            </a:endParaRPr>
          </a:p>
          <a:p>
            <a:pPr marL="34925"/>
            <a:endParaRPr lang="en-US" sz="1200" spc="30" dirty="0">
              <a:solidFill>
                <a:srgbClr val="3C3737"/>
              </a:solidFill>
              <a:latin typeface="Lato"/>
              <a:cs typeface="Lato"/>
            </a:endParaRPr>
          </a:p>
          <a:p>
            <a:pPr marL="34925"/>
            <a:endParaRPr lang="en-US" sz="1000" dirty="0">
              <a:latin typeface="Lato"/>
              <a:cs typeface="Lato"/>
            </a:endParaRPr>
          </a:p>
          <a:p>
            <a:endParaRPr lang="en-US" sz="800" dirty="0"/>
          </a:p>
        </p:txBody>
      </p:sp>
      <p:sp>
        <p:nvSpPr>
          <p:cNvPr id="4" name="object 9"/>
          <p:cNvSpPr/>
          <p:nvPr/>
        </p:nvSpPr>
        <p:spPr>
          <a:xfrm>
            <a:off x="7511142" y="117566"/>
            <a:ext cx="4574963" cy="6466113"/>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147857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21659" y="-15633"/>
            <a:ext cx="5908768" cy="744583"/>
          </a:xfrm>
        </p:spPr>
        <p:txBody>
          <a:bodyPr>
            <a:noAutofit/>
          </a:bodyPr>
          <a:lstStyle/>
          <a:p>
            <a:r>
              <a:rPr lang="en-US" sz="4400" b="1" dirty="0"/>
              <a:t>Overview of Arc GIS Pro</a:t>
            </a:r>
          </a:p>
        </p:txBody>
      </p:sp>
      <p:sp>
        <p:nvSpPr>
          <p:cNvPr id="10" name="Rectangle 9"/>
          <p:cNvSpPr/>
          <p:nvPr/>
        </p:nvSpPr>
        <p:spPr>
          <a:xfrm>
            <a:off x="264416" y="728950"/>
            <a:ext cx="7931316" cy="6186309"/>
          </a:xfrm>
          <a:prstGeom prst="rect">
            <a:avLst/>
          </a:prstGeom>
        </p:spPr>
        <p:txBody>
          <a:bodyPr wrap="square">
            <a:spAutoFit/>
          </a:bodyPr>
          <a:lstStyle/>
          <a:p>
            <a:pPr>
              <a:lnSpc>
                <a:spcPct val="150000"/>
              </a:lnSpc>
            </a:pPr>
            <a:r>
              <a:rPr lang="en-US" sz="2400" b="1" dirty="0"/>
              <a:t>	What is Arc GIS Pro?</a:t>
            </a:r>
          </a:p>
          <a:p>
            <a:pPr>
              <a:lnSpc>
                <a:spcPct val="150000"/>
              </a:lnSpc>
            </a:pPr>
            <a:r>
              <a:rPr lang="en-US" sz="2400" dirty="0"/>
              <a:t>A leading geographic information system (GIS) software used for sophisticated mapping and spatial analytics.</a:t>
            </a:r>
          </a:p>
          <a:p>
            <a:pPr>
              <a:lnSpc>
                <a:spcPct val="150000"/>
              </a:lnSpc>
            </a:pPr>
            <a:endParaRPr lang="en-US" sz="2400" dirty="0"/>
          </a:p>
          <a:p>
            <a:pPr lvl="1">
              <a:lnSpc>
                <a:spcPct val="150000"/>
              </a:lnSpc>
            </a:pPr>
            <a:r>
              <a:rPr lang="en-US" sz="2400" b="1" dirty="0"/>
              <a:t>	What are the key features?</a:t>
            </a:r>
          </a:p>
          <a:p>
            <a:pPr>
              <a:lnSpc>
                <a:spcPct val="150000"/>
              </a:lnSpc>
            </a:pPr>
            <a:r>
              <a:rPr lang="en-US" sz="2400" dirty="0"/>
              <a:t>3D visualization, data management, analysis tools, and integrated workflows with other software.</a:t>
            </a:r>
          </a:p>
          <a:p>
            <a:pPr>
              <a:lnSpc>
                <a:spcPct val="150000"/>
              </a:lnSpc>
            </a:pPr>
            <a:endParaRPr lang="en-US" sz="2400" dirty="0"/>
          </a:p>
          <a:p>
            <a:pPr>
              <a:lnSpc>
                <a:spcPct val="150000"/>
              </a:lnSpc>
            </a:pPr>
            <a:r>
              <a:rPr lang="en-US" sz="2400" b="1" dirty="0"/>
              <a:t>	What makes it stand out?</a:t>
            </a:r>
          </a:p>
          <a:p>
            <a:pPr>
              <a:lnSpc>
                <a:spcPct val="150000"/>
              </a:lnSpc>
            </a:pPr>
            <a:r>
              <a:rPr lang="en-US" sz="2400" dirty="0"/>
              <a:t>Easy-to-use interface, powerful functionality, and advanced customization options.</a:t>
            </a:r>
          </a:p>
        </p:txBody>
      </p:sp>
      <p:pic>
        <p:nvPicPr>
          <p:cNvPr id="15" name="Picture 14"/>
          <p:cNvPicPr>
            <a:picLocks noChangeAspect="1"/>
          </p:cNvPicPr>
          <p:nvPr/>
        </p:nvPicPr>
        <p:blipFill rotWithShape="1">
          <a:blip r:embed="rId2"/>
          <a:srcRect l="3067"/>
          <a:stretch/>
        </p:blipFill>
        <p:spPr>
          <a:xfrm>
            <a:off x="8195732" y="0"/>
            <a:ext cx="3996267" cy="6858000"/>
          </a:xfrm>
          <a:prstGeom prst="rect">
            <a:avLst/>
          </a:prstGeom>
        </p:spPr>
      </p:pic>
      <p:pic>
        <p:nvPicPr>
          <p:cNvPr id="18" name="Picture 17"/>
          <p:cNvPicPr>
            <a:picLocks noChangeAspect="1"/>
          </p:cNvPicPr>
          <p:nvPr/>
        </p:nvPicPr>
        <p:blipFill>
          <a:blip r:embed="rId3"/>
          <a:stretch>
            <a:fillRect/>
          </a:stretch>
        </p:blipFill>
        <p:spPr>
          <a:xfrm>
            <a:off x="533713" y="3081647"/>
            <a:ext cx="473503" cy="930489"/>
          </a:xfrm>
          <a:prstGeom prst="rect">
            <a:avLst/>
          </a:prstGeom>
        </p:spPr>
      </p:pic>
      <p:pic>
        <p:nvPicPr>
          <p:cNvPr id="20" name="Picture 19"/>
          <p:cNvPicPr>
            <a:picLocks noChangeAspect="1"/>
          </p:cNvPicPr>
          <p:nvPr/>
        </p:nvPicPr>
        <p:blipFill>
          <a:blip r:embed="rId4"/>
          <a:stretch>
            <a:fillRect/>
          </a:stretch>
        </p:blipFill>
        <p:spPr>
          <a:xfrm>
            <a:off x="533713" y="779530"/>
            <a:ext cx="469433" cy="926672"/>
          </a:xfrm>
          <a:prstGeom prst="rect">
            <a:avLst/>
          </a:prstGeom>
        </p:spPr>
      </p:pic>
      <p:pic>
        <p:nvPicPr>
          <p:cNvPr id="21" name="Picture 20"/>
          <p:cNvPicPr>
            <a:picLocks noChangeAspect="1"/>
          </p:cNvPicPr>
          <p:nvPr/>
        </p:nvPicPr>
        <p:blipFill>
          <a:blip r:embed="rId3"/>
          <a:stretch>
            <a:fillRect/>
          </a:stretch>
        </p:blipFill>
        <p:spPr>
          <a:xfrm>
            <a:off x="533713" y="5215247"/>
            <a:ext cx="473503" cy="930489"/>
          </a:xfrm>
          <a:prstGeom prst="rect">
            <a:avLst/>
          </a:prstGeom>
        </p:spPr>
      </p:pic>
    </p:spTree>
    <p:extLst>
      <p:ext uri="{BB962C8B-B14F-4D97-AF65-F5344CB8AC3E}">
        <p14:creationId xmlns:p14="http://schemas.microsoft.com/office/powerpoint/2010/main" val="2329203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22137" y="126275"/>
            <a:ext cx="5908768" cy="744583"/>
          </a:xfrm>
        </p:spPr>
        <p:txBody>
          <a:bodyPr>
            <a:noAutofit/>
          </a:bodyPr>
          <a:lstStyle/>
          <a:p>
            <a:pPr marL="12700">
              <a:spcBef>
                <a:spcPts val="135"/>
              </a:spcBef>
            </a:pPr>
            <a:r>
              <a:rPr lang="en-US" sz="4400" b="1" spc="-360" dirty="0">
                <a:latin typeface="+mn-lt"/>
              </a:rPr>
              <a:t>RESULT AND FINDINGS</a:t>
            </a:r>
            <a:endParaRPr lang="en-US" sz="4400" b="1" dirty="0">
              <a:latin typeface="+mn-lt"/>
            </a:endParaRPr>
          </a:p>
        </p:txBody>
      </p:sp>
      <p:sp>
        <p:nvSpPr>
          <p:cNvPr id="7" name="Subtitle 6"/>
          <p:cNvSpPr>
            <a:spLocks noGrp="1"/>
          </p:cNvSpPr>
          <p:nvPr>
            <p:ph type="subTitle" idx="1"/>
          </p:nvPr>
        </p:nvSpPr>
        <p:spPr>
          <a:xfrm>
            <a:off x="0" y="1317004"/>
            <a:ext cx="7010400" cy="4203263"/>
          </a:xfrm>
        </p:spPr>
        <p:txBody>
          <a:bodyPr>
            <a:noAutofit/>
          </a:bodyPr>
          <a:lstStyle/>
          <a:p>
            <a:pPr algn="just">
              <a:lnSpc>
                <a:spcPct val="150000"/>
              </a:lnSpc>
            </a:pPr>
            <a:r>
              <a:rPr lang="en-US" sz="2800" spc="-130" dirty="0">
                <a:solidFill>
                  <a:srgbClr val="262525"/>
                </a:solidFill>
                <a:cs typeface="Arial"/>
              </a:rPr>
              <a:t>The </a:t>
            </a:r>
            <a:r>
              <a:rPr lang="en-US" sz="2800" spc="-105" dirty="0">
                <a:solidFill>
                  <a:srgbClr val="262525"/>
                </a:solidFill>
                <a:cs typeface="Arial"/>
              </a:rPr>
              <a:t>results  that will </a:t>
            </a:r>
            <a:r>
              <a:rPr lang="en-US" sz="2800" spc="-100" dirty="0">
                <a:solidFill>
                  <a:srgbClr val="262525"/>
                </a:solidFill>
                <a:cs typeface="Arial"/>
              </a:rPr>
              <a:t>obtained from </a:t>
            </a:r>
            <a:r>
              <a:rPr lang="en-US" sz="2800" spc="-75" dirty="0">
                <a:solidFill>
                  <a:srgbClr val="262525"/>
                </a:solidFill>
                <a:cs typeface="Arial"/>
              </a:rPr>
              <a:t>the </a:t>
            </a:r>
            <a:r>
              <a:rPr lang="en-US" sz="2800" spc="-130" dirty="0">
                <a:solidFill>
                  <a:srgbClr val="262525"/>
                </a:solidFill>
                <a:cs typeface="Arial"/>
              </a:rPr>
              <a:t>case </a:t>
            </a:r>
            <a:r>
              <a:rPr lang="en-US" sz="2800" spc="-85" dirty="0">
                <a:solidFill>
                  <a:srgbClr val="262525"/>
                </a:solidFill>
                <a:cs typeface="Arial"/>
              </a:rPr>
              <a:t>study will </a:t>
            </a:r>
            <a:r>
              <a:rPr lang="en-US" sz="2800" spc="-110" dirty="0">
                <a:solidFill>
                  <a:srgbClr val="262525"/>
                </a:solidFill>
                <a:cs typeface="Arial"/>
              </a:rPr>
              <a:t>demonstrate </a:t>
            </a:r>
            <a:r>
              <a:rPr lang="en-US" sz="2800" spc="-75" dirty="0">
                <a:solidFill>
                  <a:srgbClr val="262525"/>
                </a:solidFill>
                <a:cs typeface="Arial"/>
              </a:rPr>
              <a:t>the </a:t>
            </a:r>
            <a:r>
              <a:rPr lang="en-US" sz="2800" spc="-105" dirty="0">
                <a:solidFill>
                  <a:srgbClr val="262525"/>
                </a:solidFill>
                <a:cs typeface="Arial"/>
              </a:rPr>
              <a:t>effectiveness </a:t>
            </a:r>
            <a:r>
              <a:rPr lang="en-US" sz="2800" spc="-30" dirty="0">
                <a:solidFill>
                  <a:srgbClr val="262525"/>
                </a:solidFill>
                <a:cs typeface="Arial"/>
              </a:rPr>
              <a:t>of </a:t>
            </a:r>
            <a:r>
              <a:rPr lang="en-US" sz="2800" spc="-80" dirty="0">
                <a:solidFill>
                  <a:srgbClr val="262525"/>
                </a:solidFill>
                <a:cs typeface="Arial"/>
              </a:rPr>
              <a:t>object detection </a:t>
            </a:r>
            <a:r>
              <a:rPr lang="en-US" sz="2800" spc="-135" dirty="0">
                <a:solidFill>
                  <a:srgbClr val="262525"/>
                </a:solidFill>
                <a:cs typeface="Arial"/>
              </a:rPr>
              <a:t>and  </a:t>
            </a:r>
            <a:r>
              <a:rPr lang="en-US" sz="2800" spc="-95" dirty="0">
                <a:solidFill>
                  <a:srgbClr val="262525"/>
                </a:solidFill>
                <a:cs typeface="Arial"/>
              </a:rPr>
              <a:t>recognition</a:t>
            </a:r>
            <a:r>
              <a:rPr lang="en-US" sz="2800" spc="-165" dirty="0">
                <a:solidFill>
                  <a:srgbClr val="262525"/>
                </a:solidFill>
                <a:cs typeface="Arial"/>
              </a:rPr>
              <a:t> </a:t>
            </a:r>
            <a:r>
              <a:rPr lang="en-US" sz="2800" spc="-114" dirty="0">
                <a:solidFill>
                  <a:srgbClr val="262525"/>
                </a:solidFill>
                <a:cs typeface="Arial"/>
              </a:rPr>
              <a:t>techniques</a:t>
            </a:r>
            <a:r>
              <a:rPr lang="en-US" sz="2800" spc="-150" dirty="0">
                <a:solidFill>
                  <a:srgbClr val="262525"/>
                </a:solidFill>
                <a:cs typeface="Arial"/>
              </a:rPr>
              <a:t> </a:t>
            </a:r>
            <a:r>
              <a:rPr lang="en-US" sz="2800" spc="-50" dirty="0">
                <a:solidFill>
                  <a:srgbClr val="262525"/>
                </a:solidFill>
                <a:cs typeface="Arial"/>
              </a:rPr>
              <a:t>for</a:t>
            </a:r>
            <a:r>
              <a:rPr lang="en-US" sz="2800" spc="-180" dirty="0">
                <a:solidFill>
                  <a:srgbClr val="262525"/>
                </a:solidFill>
                <a:cs typeface="Arial"/>
              </a:rPr>
              <a:t> </a:t>
            </a:r>
            <a:r>
              <a:rPr lang="en-US" sz="2800" spc="-120" dirty="0">
                <a:solidFill>
                  <a:srgbClr val="262525"/>
                </a:solidFill>
                <a:cs typeface="Arial"/>
              </a:rPr>
              <a:t>analyzing </a:t>
            </a:r>
            <a:r>
              <a:rPr lang="en-US" sz="2800" spc="-85" dirty="0">
                <a:solidFill>
                  <a:srgbClr val="262525"/>
                </a:solidFill>
                <a:cs typeface="Arial"/>
              </a:rPr>
              <a:t>satellite</a:t>
            </a:r>
            <a:r>
              <a:rPr lang="en-US" sz="2800" spc="-155" dirty="0">
                <a:solidFill>
                  <a:srgbClr val="262525"/>
                </a:solidFill>
                <a:cs typeface="Arial"/>
              </a:rPr>
              <a:t> </a:t>
            </a:r>
            <a:r>
              <a:rPr lang="en-US" sz="2800" spc="-135" dirty="0">
                <a:solidFill>
                  <a:srgbClr val="262525"/>
                </a:solidFill>
                <a:cs typeface="Arial"/>
              </a:rPr>
              <a:t>imagery</a:t>
            </a:r>
            <a:r>
              <a:rPr lang="en-US" sz="2800" spc="-130" dirty="0">
                <a:solidFill>
                  <a:srgbClr val="262525"/>
                </a:solidFill>
                <a:cs typeface="Arial"/>
              </a:rPr>
              <a:t> </a:t>
            </a:r>
            <a:r>
              <a:rPr lang="en-US" sz="2800" spc="-95" dirty="0">
                <a:solidFill>
                  <a:srgbClr val="262525"/>
                </a:solidFill>
                <a:cs typeface="Arial"/>
              </a:rPr>
              <a:t>in</a:t>
            </a:r>
            <a:r>
              <a:rPr lang="en-US" sz="2800" spc="-160" dirty="0">
                <a:solidFill>
                  <a:srgbClr val="262525"/>
                </a:solidFill>
                <a:cs typeface="Arial"/>
              </a:rPr>
              <a:t> </a:t>
            </a:r>
            <a:r>
              <a:rPr lang="en-US" sz="2800" spc="-155" dirty="0">
                <a:solidFill>
                  <a:srgbClr val="262525"/>
                </a:solidFill>
                <a:cs typeface="Arial"/>
              </a:rPr>
              <a:t>ArcGIS</a:t>
            </a:r>
            <a:r>
              <a:rPr lang="en-US" sz="2800" spc="-160" dirty="0">
                <a:solidFill>
                  <a:srgbClr val="262525"/>
                </a:solidFill>
                <a:cs typeface="Arial"/>
              </a:rPr>
              <a:t> </a:t>
            </a:r>
            <a:r>
              <a:rPr lang="en-US" sz="2800" spc="-120" dirty="0">
                <a:solidFill>
                  <a:srgbClr val="262525"/>
                </a:solidFill>
                <a:cs typeface="Arial"/>
              </a:rPr>
              <a:t>Pro.</a:t>
            </a:r>
            <a:r>
              <a:rPr lang="en-US" sz="2800" spc="-195" dirty="0">
                <a:solidFill>
                  <a:srgbClr val="262525"/>
                </a:solidFill>
                <a:cs typeface="Arial"/>
              </a:rPr>
              <a:t> </a:t>
            </a:r>
            <a:r>
              <a:rPr lang="en-US" sz="2800" spc="-130" dirty="0">
                <a:solidFill>
                  <a:srgbClr val="262525"/>
                </a:solidFill>
                <a:cs typeface="Arial"/>
              </a:rPr>
              <a:t>The</a:t>
            </a:r>
            <a:r>
              <a:rPr lang="en-US" sz="2800" spc="-160" dirty="0">
                <a:solidFill>
                  <a:srgbClr val="262525"/>
                </a:solidFill>
                <a:cs typeface="Arial"/>
              </a:rPr>
              <a:t> </a:t>
            </a:r>
            <a:r>
              <a:rPr lang="en-US" sz="2800" spc="-114" dirty="0">
                <a:solidFill>
                  <a:srgbClr val="262525"/>
                </a:solidFill>
                <a:cs typeface="Arial"/>
              </a:rPr>
              <a:t>techniques</a:t>
            </a:r>
            <a:r>
              <a:rPr lang="en-US" sz="2800" spc="-150" dirty="0">
                <a:solidFill>
                  <a:srgbClr val="262525"/>
                </a:solidFill>
                <a:cs typeface="Arial"/>
              </a:rPr>
              <a:t> </a:t>
            </a:r>
            <a:r>
              <a:rPr lang="en-US" sz="2800" spc="-105" dirty="0">
                <a:solidFill>
                  <a:srgbClr val="262525"/>
                </a:solidFill>
                <a:cs typeface="Arial"/>
              </a:rPr>
              <a:t>provide</a:t>
            </a:r>
            <a:r>
              <a:rPr lang="en-US" sz="2800" spc="-155" dirty="0">
                <a:solidFill>
                  <a:srgbClr val="262525"/>
                </a:solidFill>
                <a:cs typeface="Arial"/>
              </a:rPr>
              <a:t> </a:t>
            </a:r>
            <a:r>
              <a:rPr lang="en-US" sz="2800" spc="-105" dirty="0">
                <a:solidFill>
                  <a:srgbClr val="262525"/>
                </a:solidFill>
                <a:cs typeface="Arial"/>
              </a:rPr>
              <a:t>accurate  information </a:t>
            </a:r>
            <a:r>
              <a:rPr lang="en-US" sz="2800" spc="-50" dirty="0">
                <a:solidFill>
                  <a:srgbClr val="262525"/>
                </a:solidFill>
                <a:cs typeface="Arial"/>
              </a:rPr>
              <a:t>for </a:t>
            </a:r>
            <a:r>
              <a:rPr lang="en-US" sz="2800" spc="-110" dirty="0">
                <a:solidFill>
                  <a:srgbClr val="262525"/>
                </a:solidFill>
                <a:cs typeface="Arial"/>
              </a:rPr>
              <a:t>decision </a:t>
            </a:r>
            <a:r>
              <a:rPr lang="en-US" sz="2800" spc="-140" dirty="0">
                <a:solidFill>
                  <a:srgbClr val="262525"/>
                </a:solidFill>
                <a:cs typeface="Arial"/>
              </a:rPr>
              <a:t>making </a:t>
            </a:r>
            <a:r>
              <a:rPr lang="en-US" sz="2800" spc="-95" dirty="0">
                <a:solidFill>
                  <a:srgbClr val="262525"/>
                </a:solidFill>
                <a:cs typeface="Arial"/>
              </a:rPr>
              <a:t>in fields </a:t>
            </a:r>
            <a:r>
              <a:rPr lang="en-US" sz="2800" spc="-125" dirty="0">
                <a:solidFill>
                  <a:srgbClr val="262525"/>
                </a:solidFill>
                <a:cs typeface="Arial"/>
              </a:rPr>
              <a:t>such </a:t>
            </a:r>
            <a:r>
              <a:rPr lang="en-US" sz="2800" spc="-135" dirty="0">
                <a:solidFill>
                  <a:srgbClr val="262525"/>
                </a:solidFill>
                <a:cs typeface="Arial"/>
              </a:rPr>
              <a:t>as </a:t>
            </a:r>
            <a:r>
              <a:rPr lang="en-US" sz="2800" spc="-130" dirty="0">
                <a:solidFill>
                  <a:srgbClr val="262525"/>
                </a:solidFill>
                <a:cs typeface="Arial"/>
              </a:rPr>
              <a:t>urban </a:t>
            </a:r>
            <a:r>
              <a:rPr lang="en-US" sz="2800" spc="-135" dirty="0">
                <a:solidFill>
                  <a:srgbClr val="262525"/>
                </a:solidFill>
                <a:cs typeface="Arial"/>
              </a:rPr>
              <a:t>planning, </a:t>
            </a:r>
            <a:r>
              <a:rPr lang="en-US" sz="2800" spc="-140" dirty="0">
                <a:solidFill>
                  <a:srgbClr val="262525"/>
                </a:solidFill>
                <a:cs typeface="Arial"/>
              </a:rPr>
              <a:t>emergency response, </a:t>
            </a:r>
            <a:r>
              <a:rPr lang="en-US" sz="2800" spc="-105" dirty="0">
                <a:solidFill>
                  <a:srgbClr val="262525"/>
                </a:solidFill>
                <a:cs typeface="Arial"/>
              </a:rPr>
              <a:t>ecology, </a:t>
            </a:r>
            <a:r>
              <a:rPr lang="en-US" sz="2800" spc="-135" dirty="0">
                <a:solidFill>
                  <a:srgbClr val="262525"/>
                </a:solidFill>
                <a:cs typeface="Arial"/>
              </a:rPr>
              <a:t>and  </a:t>
            </a:r>
            <a:r>
              <a:rPr lang="en-US" sz="2800" spc="-125" dirty="0">
                <a:solidFill>
                  <a:srgbClr val="262525"/>
                </a:solidFill>
                <a:cs typeface="Arial"/>
              </a:rPr>
              <a:t>resource</a:t>
            </a:r>
            <a:r>
              <a:rPr lang="en-US" sz="2800" spc="-165" dirty="0">
                <a:solidFill>
                  <a:srgbClr val="262525"/>
                </a:solidFill>
                <a:cs typeface="Arial"/>
              </a:rPr>
              <a:t> </a:t>
            </a:r>
            <a:r>
              <a:rPr lang="en-US" sz="2800" spc="-150" dirty="0">
                <a:solidFill>
                  <a:srgbClr val="262525"/>
                </a:solidFill>
                <a:cs typeface="Arial"/>
              </a:rPr>
              <a:t>management.</a:t>
            </a:r>
            <a:endParaRPr lang="en-US" sz="2800" dirty="0">
              <a:cs typeface="Arial"/>
            </a:endParaRPr>
          </a:p>
          <a:p>
            <a:pPr algn="just">
              <a:lnSpc>
                <a:spcPct val="150000"/>
              </a:lnSpc>
            </a:pPr>
            <a:endParaRPr lang="en-US" sz="2800" dirty="0"/>
          </a:p>
        </p:txBody>
      </p:sp>
      <p:pic>
        <p:nvPicPr>
          <p:cNvPr id="3" name="Picture 2"/>
          <p:cNvPicPr>
            <a:picLocks noChangeAspect="1"/>
          </p:cNvPicPr>
          <p:nvPr/>
        </p:nvPicPr>
        <p:blipFill rotWithShape="1">
          <a:blip r:embed="rId2"/>
          <a:srcRect l="2362" t="3633" r="6568"/>
          <a:stretch/>
        </p:blipFill>
        <p:spPr>
          <a:xfrm>
            <a:off x="7261496" y="1074058"/>
            <a:ext cx="4930504" cy="4446209"/>
          </a:xfrm>
          <a:prstGeom prst="rect">
            <a:avLst/>
          </a:prstGeom>
        </p:spPr>
      </p:pic>
    </p:spTree>
    <p:extLst>
      <p:ext uri="{BB962C8B-B14F-4D97-AF65-F5344CB8AC3E}">
        <p14:creationId xmlns:p14="http://schemas.microsoft.com/office/powerpoint/2010/main" val="6103183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4649379" y="1549613"/>
            <a:ext cx="4047520" cy="5200339"/>
          </a:xfrm>
          <a:prstGeom prst="rect">
            <a:avLst/>
          </a:prstGeom>
        </p:spPr>
      </p:pic>
      <p:sp>
        <p:nvSpPr>
          <p:cNvPr id="8" name="Rectangle 7"/>
          <p:cNvSpPr/>
          <p:nvPr/>
        </p:nvSpPr>
        <p:spPr>
          <a:xfrm>
            <a:off x="28628" y="1549613"/>
            <a:ext cx="4444853" cy="5155986"/>
          </a:xfrm>
          <a:prstGeom prst="rect">
            <a:avLst/>
          </a:prstGeom>
          <a:scene3d>
            <a:camera prst="orthographicFront"/>
            <a:lightRig rig="threePt" dir="t"/>
          </a:scene3d>
          <a:sp3d>
            <a:bevelT w="88900" h="114300"/>
          </a:sp3d>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2" name="Title 1"/>
          <p:cNvSpPr>
            <a:spLocks noGrp="1"/>
          </p:cNvSpPr>
          <p:nvPr>
            <p:ph type="ctrTitle"/>
          </p:nvPr>
        </p:nvSpPr>
        <p:spPr>
          <a:xfrm>
            <a:off x="1294374" y="-121776"/>
            <a:ext cx="7646126" cy="744583"/>
          </a:xfrm>
        </p:spPr>
        <p:txBody>
          <a:bodyPr>
            <a:noAutofit/>
          </a:bodyPr>
          <a:lstStyle/>
          <a:p>
            <a:pPr marL="12700">
              <a:spcBef>
                <a:spcPts val="135"/>
              </a:spcBef>
            </a:pPr>
            <a:r>
              <a:rPr lang="en-US" sz="4400" b="1" spc="-345" dirty="0"/>
              <a:t>Conclusion</a:t>
            </a:r>
            <a:r>
              <a:rPr lang="en-US" sz="4400" b="1" spc="-795" dirty="0"/>
              <a:t>   </a:t>
            </a:r>
            <a:r>
              <a:rPr lang="en-US" sz="4400" b="1" spc="-400" dirty="0"/>
              <a:t>and</a:t>
            </a:r>
            <a:r>
              <a:rPr lang="en-US" sz="4400" b="1" spc="-844" dirty="0"/>
              <a:t>   </a:t>
            </a:r>
            <a:r>
              <a:rPr lang="en-US" sz="4400" b="1" spc="-434" dirty="0"/>
              <a:t>Future  </a:t>
            </a:r>
            <a:r>
              <a:rPr lang="en-US" sz="4400" b="1" spc="-375" dirty="0"/>
              <a:t>Directions</a:t>
            </a:r>
            <a:endParaRPr lang="en-US" sz="4400" b="1" dirty="0"/>
          </a:p>
        </p:txBody>
      </p:sp>
      <p:sp>
        <p:nvSpPr>
          <p:cNvPr id="7" name="Subtitle 6"/>
          <p:cNvSpPr>
            <a:spLocks noGrp="1"/>
          </p:cNvSpPr>
          <p:nvPr>
            <p:ph type="subTitle" idx="1"/>
          </p:nvPr>
        </p:nvSpPr>
        <p:spPr>
          <a:xfrm>
            <a:off x="204526" y="1642866"/>
            <a:ext cx="4236172" cy="3864176"/>
          </a:xfrm>
        </p:spPr>
        <p:txBody>
          <a:bodyPr>
            <a:noAutofit/>
          </a:bodyPr>
          <a:lstStyle/>
          <a:p>
            <a:pPr marL="12700" marR="5080" algn="l">
              <a:lnSpc>
                <a:spcPct val="150000"/>
              </a:lnSpc>
              <a:spcBef>
                <a:spcPts val="150"/>
              </a:spcBef>
            </a:pPr>
            <a:r>
              <a:rPr lang="en-US" sz="2800" spc="-105" dirty="0">
                <a:solidFill>
                  <a:srgbClr val="262525"/>
                </a:solidFill>
                <a:cs typeface="Arial"/>
              </a:rPr>
              <a:t>Object </a:t>
            </a:r>
            <a:r>
              <a:rPr lang="en-US" sz="2800" spc="-80" dirty="0">
                <a:solidFill>
                  <a:srgbClr val="262525"/>
                </a:solidFill>
                <a:cs typeface="Arial"/>
              </a:rPr>
              <a:t>detection </a:t>
            </a:r>
            <a:r>
              <a:rPr lang="en-US" sz="2800" spc="-135" dirty="0">
                <a:solidFill>
                  <a:srgbClr val="262525"/>
                </a:solidFill>
                <a:cs typeface="Arial"/>
              </a:rPr>
              <a:t>and  </a:t>
            </a:r>
            <a:r>
              <a:rPr lang="en-US" sz="2800" spc="-95" dirty="0">
                <a:solidFill>
                  <a:srgbClr val="262525"/>
                </a:solidFill>
                <a:cs typeface="Arial"/>
              </a:rPr>
              <a:t>recognition in </a:t>
            </a:r>
            <a:r>
              <a:rPr lang="en-US" sz="2800" spc="-85" dirty="0">
                <a:solidFill>
                  <a:srgbClr val="262525"/>
                </a:solidFill>
                <a:cs typeface="Arial"/>
              </a:rPr>
              <a:t>satellite  </a:t>
            </a:r>
            <a:r>
              <a:rPr lang="en-US" sz="2800" spc="-135" dirty="0">
                <a:solidFill>
                  <a:srgbClr val="262525"/>
                </a:solidFill>
                <a:cs typeface="Arial"/>
              </a:rPr>
              <a:t>imagery </a:t>
            </a:r>
            <a:r>
              <a:rPr lang="en-US" sz="2800" spc="-130" dirty="0">
                <a:solidFill>
                  <a:srgbClr val="262525"/>
                </a:solidFill>
                <a:cs typeface="Arial"/>
              </a:rPr>
              <a:t>are </a:t>
            </a:r>
            <a:r>
              <a:rPr lang="en-US" sz="2800" spc="-120" dirty="0">
                <a:solidFill>
                  <a:srgbClr val="262525"/>
                </a:solidFill>
                <a:cs typeface="Arial"/>
              </a:rPr>
              <a:t>essential </a:t>
            </a:r>
            <a:r>
              <a:rPr lang="en-US" sz="2800" spc="-65" dirty="0">
                <a:solidFill>
                  <a:srgbClr val="262525"/>
                </a:solidFill>
                <a:cs typeface="Arial"/>
              </a:rPr>
              <a:t>tools</a:t>
            </a:r>
            <a:r>
              <a:rPr lang="en-US" sz="2800" spc="-229" dirty="0">
                <a:solidFill>
                  <a:srgbClr val="262525"/>
                </a:solidFill>
                <a:cs typeface="Arial"/>
              </a:rPr>
              <a:t> </a:t>
            </a:r>
            <a:r>
              <a:rPr lang="en-US" sz="2800" spc="-50" dirty="0">
                <a:solidFill>
                  <a:srgbClr val="262525"/>
                </a:solidFill>
                <a:cs typeface="Arial"/>
              </a:rPr>
              <a:t>for  </a:t>
            </a:r>
            <a:r>
              <a:rPr lang="en-US" sz="2800" spc="-105" dirty="0">
                <a:solidFill>
                  <a:srgbClr val="262525"/>
                </a:solidFill>
                <a:cs typeface="Arial"/>
              </a:rPr>
              <a:t>solving </a:t>
            </a:r>
            <a:r>
              <a:rPr lang="en-US" sz="2800" spc="-90" dirty="0">
                <a:solidFill>
                  <a:srgbClr val="262525"/>
                </a:solidFill>
                <a:cs typeface="Arial"/>
              </a:rPr>
              <a:t>real-world</a:t>
            </a:r>
            <a:r>
              <a:rPr lang="en-US" sz="2800" spc="-185" dirty="0">
                <a:solidFill>
                  <a:srgbClr val="262525"/>
                </a:solidFill>
                <a:cs typeface="Arial"/>
              </a:rPr>
              <a:t> </a:t>
            </a:r>
            <a:r>
              <a:rPr lang="en-US" sz="2800" spc="-135" dirty="0">
                <a:solidFill>
                  <a:srgbClr val="262525"/>
                </a:solidFill>
                <a:cs typeface="Arial"/>
              </a:rPr>
              <a:t>problems.</a:t>
            </a:r>
            <a:r>
              <a:rPr lang="en-US" sz="2800" dirty="0">
                <a:cs typeface="Arial"/>
              </a:rPr>
              <a:t> </a:t>
            </a:r>
            <a:r>
              <a:rPr lang="en-US" sz="2800" spc="-155" dirty="0">
                <a:solidFill>
                  <a:srgbClr val="262525"/>
                </a:solidFill>
                <a:cs typeface="Arial"/>
              </a:rPr>
              <a:t>ArcGIS </a:t>
            </a:r>
            <a:r>
              <a:rPr lang="en-US" sz="2800" spc="-130" dirty="0">
                <a:solidFill>
                  <a:srgbClr val="262525"/>
                </a:solidFill>
                <a:cs typeface="Arial"/>
              </a:rPr>
              <a:t>Pro </a:t>
            </a:r>
            <a:r>
              <a:rPr lang="en-US" sz="2800" spc="-114" dirty="0">
                <a:solidFill>
                  <a:srgbClr val="262525"/>
                </a:solidFill>
                <a:cs typeface="Arial"/>
              </a:rPr>
              <a:t>provides </a:t>
            </a:r>
            <a:r>
              <a:rPr lang="en-US" sz="2800" spc="-130" dirty="0">
                <a:solidFill>
                  <a:srgbClr val="262525"/>
                </a:solidFill>
                <a:cs typeface="Arial"/>
              </a:rPr>
              <a:t>a  </a:t>
            </a:r>
            <a:r>
              <a:rPr lang="en-US" sz="2800" spc="-125" dirty="0">
                <a:solidFill>
                  <a:srgbClr val="262525"/>
                </a:solidFill>
                <a:cs typeface="Arial"/>
              </a:rPr>
              <a:t>capable </a:t>
            </a:r>
            <a:r>
              <a:rPr lang="en-US" sz="2800" spc="-95" dirty="0">
                <a:solidFill>
                  <a:srgbClr val="262525"/>
                </a:solidFill>
                <a:cs typeface="Arial"/>
              </a:rPr>
              <a:t>platform </a:t>
            </a:r>
            <a:r>
              <a:rPr lang="en-US" sz="2800" spc="-50" dirty="0">
                <a:solidFill>
                  <a:srgbClr val="262525"/>
                </a:solidFill>
                <a:cs typeface="Arial"/>
              </a:rPr>
              <a:t>for</a:t>
            </a:r>
            <a:r>
              <a:rPr lang="en-US" sz="2800" spc="-370" dirty="0">
                <a:solidFill>
                  <a:srgbClr val="262525"/>
                </a:solidFill>
                <a:cs typeface="Arial"/>
              </a:rPr>
              <a:t> </a:t>
            </a:r>
            <a:r>
              <a:rPr lang="en-US" sz="2800" spc="-110" dirty="0">
                <a:solidFill>
                  <a:srgbClr val="262525"/>
                </a:solidFill>
                <a:cs typeface="Arial"/>
              </a:rPr>
              <a:t>carrying  </a:t>
            </a:r>
            <a:r>
              <a:rPr lang="en-US" sz="2800" spc="-75" dirty="0">
                <a:solidFill>
                  <a:srgbClr val="262525"/>
                </a:solidFill>
                <a:cs typeface="Arial"/>
              </a:rPr>
              <a:t>out </a:t>
            </a:r>
            <a:r>
              <a:rPr lang="en-US" sz="2800" spc="-110" dirty="0">
                <a:solidFill>
                  <a:srgbClr val="262525"/>
                </a:solidFill>
                <a:cs typeface="Arial"/>
              </a:rPr>
              <a:t>these </a:t>
            </a:r>
            <a:r>
              <a:rPr lang="en-US" sz="2800" spc="-114" dirty="0">
                <a:solidFill>
                  <a:srgbClr val="262525"/>
                </a:solidFill>
                <a:cs typeface="Arial"/>
              </a:rPr>
              <a:t>techniques </a:t>
            </a:r>
            <a:r>
              <a:rPr lang="en-US" sz="2800" spc="-50" dirty="0">
                <a:solidFill>
                  <a:srgbClr val="262525"/>
                </a:solidFill>
                <a:cs typeface="Arial"/>
              </a:rPr>
              <a:t>with  </a:t>
            </a:r>
            <a:r>
              <a:rPr lang="en-US" sz="2800" spc="-110" dirty="0">
                <a:solidFill>
                  <a:srgbClr val="262525"/>
                </a:solidFill>
                <a:cs typeface="Arial"/>
              </a:rPr>
              <a:t>high</a:t>
            </a:r>
            <a:r>
              <a:rPr lang="en-US" sz="2800" spc="-180" dirty="0">
                <a:solidFill>
                  <a:srgbClr val="262525"/>
                </a:solidFill>
                <a:cs typeface="Arial"/>
              </a:rPr>
              <a:t> </a:t>
            </a:r>
            <a:r>
              <a:rPr lang="en-US" sz="2800" spc="-125" dirty="0">
                <a:solidFill>
                  <a:srgbClr val="262525"/>
                </a:solidFill>
                <a:cs typeface="Arial"/>
              </a:rPr>
              <a:t>accuracy.</a:t>
            </a:r>
            <a:endParaRPr lang="en-US" sz="2800" dirty="0">
              <a:cs typeface="Arial"/>
            </a:endParaRPr>
          </a:p>
        </p:txBody>
      </p:sp>
      <p:sp>
        <p:nvSpPr>
          <p:cNvPr id="3" name="Rectangle 2"/>
          <p:cNvSpPr/>
          <p:nvPr/>
        </p:nvSpPr>
        <p:spPr>
          <a:xfrm>
            <a:off x="4781304" y="1759575"/>
            <a:ext cx="3979817" cy="3970318"/>
          </a:xfrm>
          <a:prstGeom prst="rect">
            <a:avLst/>
          </a:prstGeom>
        </p:spPr>
        <p:txBody>
          <a:bodyPr wrap="square">
            <a:spAutoFit/>
          </a:bodyPr>
          <a:lstStyle/>
          <a:p>
            <a:pPr>
              <a:lnSpc>
                <a:spcPct val="150000"/>
              </a:lnSpc>
            </a:pPr>
            <a:r>
              <a:rPr lang="en-US" sz="2400" spc="-135" dirty="0">
                <a:solidFill>
                  <a:srgbClr val="262525"/>
                </a:solidFill>
                <a:latin typeface="Arial"/>
                <a:cs typeface="Arial"/>
              </a:rPr>
              <a:t>There </a:t>
            </a:r>
            <a:r>
              <a:rPr lang="en-US" sz="2400" spc="-90" dirty="0">
                <a:solidFill>
                  <a:srgbClr val="262525"/>
                </a:solidFill>
                <a:latin typeface="Arial"/>
                <a:cs typeface="Arial"/>
              </a:rPr>
              <a:t>is </a:t>
            </a:r>
            <a:r>
              <a:rPr lang="en-US" sz="2400" spc="-114" dirty="0">
                <a:solidFill>
                  <a:srgbClr val="262525"/>
                </a:solidFill>
                <a:latin typeface="Arial"/>
                <a:cs typeface="Arial"/>
              </a:rPr>
              <a:t>room </a:t>
            </a:r>
            <a:r>
              <a:rPr lang="en-US" sz="2400" spc="-50" dirty="0">
                <a:solidFill>
                  <a:srgbClr val="262525"/>
                </a:solidFill>
                <a:latin typeface="Arial"/>
                <a:cs typeface="Arial"/>
              </a:rPr>
              <a:t>for </a:t>
            </a:r>
            <a:r>
              <a:rPr lang="en-US" sz="2400" spc="-80" dirty="0">
                <a:solidFill>
                  <a:srgbClr val="262525"/>
                </a:solidFill>
                <a:latin typeface="Arial"/>
                <a:cs typeface="Arial"/>
              </a:rPr>
              <a:t>further  </a:t>
            </a:r>
            <a:r>
              <a:rPr lang="en-US" sz="2400" spc="-135" dirty="0">
                <a:solidFill>
                  <a:srgbClr val="262525"/>
                </a:solidFill>
                <a:latin typeface="Arial"/>
                <a:cs typeface="Arial"/>
              </a:rPr>
              <a:t>research </a:t>
            </a:r>
            <a:r>
              <a:rPr lang="en-US" sz="2400" spc="-95" dirty="0">
                <a:solidFill>
                  <a:srgbClr val="262525"/>
                </a:solidFill>
                <a:latin typeface="Arial"/>
                <a:cs typeface="Arial"/>
              </a:rPr>
              <a:t>in </a:t>
            </a:r>
            <a:r>
              <a:rPr lang="en-US" sz="2400" spc="-75" dirty="0">
                <a:solidFill>
                  <a:srgbClr val="262525"/>
                </a:solidFill>
                <a:latin typeface="Arial"/>
                <a:cs typeface="Arial"/>
              </a:rPr>
              <a:t>the </a:t>
            </a:r>
            <a:r>
              <a:rPr lang="en-US" sz="2400" spc="-145" dirty="0">
                <a:solidFill>
                  <a:srgbClr val="262525"/>
                </a:solidFill>
                <a:latin typeface="Arial"/>
                <a:cs typeface="Arial"/>
              </a:rPr>
              <a:t>areas </a:t>
            </a:r>
            <a:r>
              <a:rPr lang="en-US" sz="2400" spc="-30" dirty="0">
                <a:solidFill>
                  <a:srgbClr val="262525"/>
                </a:solidFill>
                <a:latin typeface="Arial"/>
                <a:cs typeface="Arial"/>
              </a:rPr>
              <a:t>of </a:t>
            </a:r>
            <a:r>
              <a:rPr lang="en-US" sz="2400" spc="-80" dirty="0">
                <a:solidFill>
                  <a:srgbClr val="262525"/>
                </a:solidFill>
                <a:latin typeface="Arial"/>
                <a:cs typeface="Arial"/>
              </a:rPr>
              <a:t>object detection </a:t>
            </a:r>
            <a:r>
              <a:rPr lang="en-US" sz="2400" spc="-135" dirty="0">
                <a:solidFill>
                  <a:srgbClr val="262525"/>
                </a:solidFill>
                <a:latin typeface="Arial"/>
                <a:cs typeface="Arial"/>
              </a:rPr>
              <a:t>and  </a:t>
            </a:r>
            <a:r>
              <a:rPr lang="en-US" sz="2400" spc="-95" dirty="0">
                <a:solidFill>
                  <a:srgbClr val="262525"/>
                </a:solidFill>
                <a:latin typeface="Arial"/>
                <a:cs typeface="Arial"/>
              </a:rPr>
              <a:t>recognition in </a:t>
            </a:r>
            <a:r>
              <a:rPr lang="en-US" sz="2400" spc="-100" dirty="0">
                <a:solidFill>
                  <a:srgbClr val="262525"/>
                </a:solidFill>
                <a:latin typeface="Arial"/>
                <a:cs typeface="Arial"/>
              </a:rPr>
              <a:t>high-resolution  </a:t>
            </a:r>
            <a:r>
              <a:rPr lang="en-US" sz="2400" spc="-85" dirty="0">
                <a:solidFill>
                  <a:srgbClr val="262525"/>
                </a:solidFill>
                <a:latin typeface="Arial"/>
                <a:cs typeface="Arial"/>
              </a:rPr>
              <a:t>satellite </a:t>
            </a:r>
            <a:r>
              <a:rPr lang="en-US" sz="2400" spc="-140" dirty="0">
                <a:solidFill>
                  <a:srgbClr val="262525"/>
                </a:solidFill>
                <a:latin typeface="Arial"/>
                <a:cs typeface="Arial"/>
              </a:rPr>
              <a:t>imagery, </a:t>
            </a:r>
            <a:r>
              <a:rPr lang="en-US" sz="2400" spc="-105" dirty="0">
                <a:solidFill>
                  <a:srgbClr val="262525"/>
                </a:solidFill>
                <a:latin typeface="Arial"/>
                <a:cs typeface="Arial"/>
              </a:rPr>
              <a:t>3D </a:t>
            </a:r>
            <a:r>
              <a:rPr lang="en-US" sz="2400" spc="-80" dirty="0">
                <a:solidFill>
                  <a:srgbClr val="262525"/>
                </a:solidFill>
                <a:latin typeface="Arial"/>
                <a:cs typeface="Arial"/>
              </a:rPr>
              <a:t>object  </a:t>
            </a:r>
            <a:r>
              <a:rPr lang="en-US" sz="2400" spc="-100" dirty="0">
                <a:solidFill>
                  <a:srgbClr val="262525"/>
                </a:solidFill>
                <a:latin typeface="Arial"/>
                <a:cs typeface="Arial"/>
              </a:rPr>
              <a:t>reconstruction, </a:t>
            </a:r>
            <a:r>
              <a:rPr lang="en-US" sz="2400" spc="-135" dirty="0">
                <a:solidFill>
                  <a:srgbClr val="262525"/>
                </a:solidFill>
                <a:latin typeface="Arial"/>
                <a:cs typeface="Arial"/>
              </a:rPr>
              <a:t>and </a:t>
            </a:r>
            <a:r>
              <a:rPr lang="en-US" sz="2400" spc="-100" dirty="0">
                <a:solidFill>
                  <a:srgbClr val="262525"/>
                </a:solidFill>
                <a:latin typeface="Arial"/>
                <a:cs typeface="Arial"/>
              </a:rPr>
              <a:t>real-time  </a:t>
            </a:r>
            <a:r>
              <a:rPr lang="en-US" sz="2400" spc="-130" dirty="0">
                <a:solidFill>
                  <a:srgbClr val="262525"/>
                </a:solidFill>
                <a:latin typeface="Arial"/>
                <a:cs typeface="Arial"/>
              </a:rPr>
              <a:t>processing </a:t>
            </a:r>
            <a:r>
              <a:rPr lang="en-US" sz="2400" spc="-30" dirty="0">
                <a:solidFill>
                  <a:srgbClr val="262525"/>
                </a:solidFill>
                <a:latin typeface="Arial"/>
                <a:cs typeface="Arial"/>
              </a:rPr>
              <a:t>of </a:t>
            </a:r>
            <a:r>
              <a:rPr lang="en-US" sz="2400" spc="-110" dirty="0">
                <a:solidFill>
                  <a:srgbClr val="262525"/>
                </a:solidFill>
                <a:latin typeface="Arial"/>
                <a:cs typeface="Arial"/>
              </a:rPr>
              <a:t>geospatial</a:t>
            </a:r>
            <a:r>
              <a:rPr lang="en-US" sz="2400" spc="-305" dirty="0">
                <a:solidFill>
                  <a:srgbClr val="262525"/>
                </a:solidFill>
                <a:latin typeface="Arial"/>
                <a:cs typeface="Arial"/>
              </a:rPr>
              <a:t> </a:t>
            </a:r>
            <a:r>
              <a:rPr lang="en-US" sz="2400" spc="-90" dirty="0">
                <a:solidFill>
                  <a:srgbClr val="262525"/>
                </a:solidFill>
                <a:latin typeface="Arial"/>
                <a:cs typeface="Arial"/>
              </a:rPr>
              <a:t>data</a:t>
            </a:r>
            <a:endParaRPr lang="en-US" sz="2400" dirty="0"/>
          </a:p>
        </p:txBody>
      </p:sp>
      <p:sp>
        <p:nvSpPr>
          <p:cNvPr id="4" name="Rectangle 3"/>
          <p:cNvSpPr/>
          <p:nvPr/>
        </p:nvSpPr>
        <p:spPr>
          <a:xfrm>
            <a:off x="28628" y="967972"/>
            <a:ext cx="2863977" cy="600164"/>
          </a:xfrm>
          <a:prstGeom prst="rect">
            <a:avLst/>
          </a:prstGeom>
        </p:spPr>
        <p:txBody>
          <a:bodyPr wrap="square">
            <a:spAutoFit/>
          </a:bodyPr>
          <a:lstStyle/>
          <a:p>
            <a:r>
              <a:rPr lang="en-US" sz="3300" b="1" dirty="0"/>
              <a:t>CONCLUSION</a:t>
            </a:r>
          </a:p>
        </p:txBody>
      </p:sp>
      <p:sp>
        <p:nvSpPr>
          <p:cNvPr id="5" name="Rectangle 4"/>
          <p:cNvSpPr/>
          <p:nvPr/>
        </p:nvSpPr>
        <p:spPr>
          <a:xfrm>
            <a:off x="4845527" y="964838"/>
            <a:ext cx="3407471" cy="584775"/>
          </a:xfrm>
          <a:prstGeom prst="rect">
            <a:avLst/>
          </a:prstGeom>
          <a:scene3d>
            <a:camera prst="orthographicFront"/>
            <a:lightRig rig="threePt" dir="t"/>
          </a:scene3d>
          <a:sp3d>
            <a:bevelT w="88900"/>
          </a:sp3d>
        </p:spPr>
        <p:txBody>
          <a:bodyPr wrap="none">
            <a:spAutoFit/>
          </a:bodyPr>
          <a:lstStyle/>
          <a:p>
            <a:r>
              <a:rPr lang="en-US" sz="3200" b="1" dirty="0"/>
              <a:t>FUTURE RESEARCH</a:t>
            </a:r>
          </a:p>
        </p:txBody>
      </p:sp>
      <p:pic>
        <p:nvPicPr>
          <p:cNvPr id="6" name="Picture 5"/>
          <p:cNvPicPr>
            <a:picLocks noChangeAspect="1"/>
          </p:cNvPicPr>
          <p:nvPr/>
        </p:nvPicPr>
        <p:blipFill>
          <a:blip r:embed="rId3"/>
          <a:stretch>
            <a:fillRect/>
          </a:stretch>
        </p:blipFill>
        <p:spPr>
          <a:xfrm>
            <a:off x="8940500" y="0"/>
            <a:ext cx="3251500" cy="6705599"/>
          </a:xfrm>
          <a:prstGeom prst="rect">
            <a:avLst/>
          </a:prstGeom>
        </p:spPr>
      </p:pic>
    </p:spTree>
    <p:extLst>
      <p:ext uri="{BB962C8B-B14F-4D97-AF65-F5344CB8AC3E}">
        <p14:creationId xmlns:p14="http://schemas.microsoft.com/office/powerpoint/2010/main" val="2108158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2"/>
          <a:stretch>
            <a:fillRect/>
          </a:stretch>
        </p:blipFill>
        <p:spPr>
          <a:xfrm>
            <a:off x="8048978" y="1544943"/>
            <a:ext cx="3304318" cy="3743268"/>
          </a:xfrm>
          <a:prstGeom prst="rect">
            <a:avLst/>
          </a:prstGeom>
        </p:spPr>
      </p:pic>
      <p:pic>
        <p:nvPicPr>
          <p:cNvPr id="12" name="Picture 11"/>
          <p:cNvPicPr>
            <a:picLocks noChangeAspect="1"/>
          </p:cNvPicPr>
          <p:nvPr/>
        </p:nvPicPr>
        <p:blipFill>
          <a:blip r:embed="rId3"/>
          <a:stretch>
            <a:fillRect/>
          </a:stretch>
        </p:blipFill>
        <p:spPr>
          <a:xfrm>
            <a:off x="4110971" y="1544943"/>
            <a:ext cx="3304057" cy="3737375"/>
          </a:xfrm>
          <a:prstGeom prst="rect">
            <a:avLst/>
          </a:prstGeom>
        </p:spPr>
      </p:pic>
      <p:sp>
        <p:nvSpPr>
          <p:cNvPr id="2" name="Title 1"/>
          <p:cNvSpPr>
            <a:spLocks noGrp="1"/>
          </p:cNvSpPr>
          <p:nvPr>
            <p:ph type="ctrTitle"/>
          </p:nvPr>
        </p:nvSpPr>
        <p:spPr>
          <a:xfrm>
            <a:off x="2947851" y="130629"/>
            <a:ext cx="5908768" cy="744583"/>
          </a:xfrm>
        </p:spPr>
        <p:txBody>
          <a:bodyPr>
            <a:noAutofit/>
          </a:bodyPr>
          <a:lstStyle/>
          <a:p>
            <a:pPr algn="l"/>
            <a:r>
              <a:rPr lang="en-US" sz="3600" b="1" kern="0" spc="-130" dirty="0">
                <a:solidFill>
                  <a:srgbClr val="312E2A"/>
                </a:solidFill>
                <a:latin typeface="Lato"/>
                <a:cs typeface="Arial"/>
              </a:rPr>
              <a:t>LITERATURE REVIEW</a:t>
            </a:r>
            <a:endParaRPr lang="en-US" sz="4800" b="1" dirty="0">
              <a:latin typeface="Lato"/>
            </a:endParaRPr>
          </a:p>
        </p:txBody>
      </p:sp>
      <p:grpSp>
        <p:nvGrpSpPr>
          <p:cNvPr id="5" name="object 3"/>
          <p:cNvGrpSpPr/>
          <p:nvPr/>
        </p:nvGrpSpPr>
        <p:grpSpPr>
          <a:xfrm>
            <a:off x="165141" y="1304827"/>
            <a:ext cx="3616232" cy="4884827"/>
            <a:chOff x="1647825" y="1895475"/>
            <a:chExt cx="2600325" cy="2943225"/>
          </a:xfrm>
        </p:grpSpPr>
        <p:sp>
          <p:nvSpPr>
            <p:cNvPr id="6" name="object 4"/>
            <p:cNvSpPr/>
            <p:nvPr/>
          </p:nvSpPr>
          <p:spPr>
            <a:xfrm>
              <a:off x="1652587" y="1900237"/>
              <a:ext cx="2590800" cy="2933700"/>
            </a:xfrm>
            <a:custGeom>
              <a:avLst/>
              <a:gdLst/>
              <a:ahLst/>
              <a:cxnLst/>
              <a:rect l="l" t="t" r="r" b="b"/>
              <a:pathLst>
                <a:path w="2590800" h="2933700">
                  <a:moveTo>
                    <a:pt x="2541851" y="2933700"/>
                  </a:moveTo>
                  <a:lnTo>
                    <a:pt x="48948" y="2933700"/>
                  </a:lnTo>
                  <a:lnTo>
                    <a:pt x="45539" y="2933366"/>
                  </a:lnTo>
                  <a:lnTo>
                    <a:pt x="10744" y="2913278"/>
                  </a:lnTo>
                  <a:lnTo>
                    <a:pt x="0" y="2884751"/>
                  </a:lnTo>
                  <a:lnTo>
                    <a:pt x="0" y="48948"/>
                  </a:lnTo>
                  <a:lnTo>
                    <a:pt x="17773" y="12915"/>
                  </a:lnTo>
                  <a:lnTo>
                    <a:pt x="48948" y="0"/>
                  </a:lnTo>
                  <a:lnTo>
                    <a:pt x="2541851" y="0"/>
                  </a:lnTo>
                  <a:lnTo>
                    <a:pt x="2577884" y="17773"/>
                  </a:lnTo>
                  <a:lnTo>
                    <a:pt x="2590800" y="48948"/>
                  </a:lnTo>
                  <a:lnTo>
                    <a:pt x="2590800" y="2884751"/>
                  </a:lnTo>
                  <a:lnTo>
                    <a:pt x="2573026" y="2920784"/>
                  </a:lnTo>
                  <a:lnTo>
                    <a:pt x="2545260" y="2933366"/>
                  </a:lnTo>
                  <a:close/>
                </a:path>
              </a:pathLst>
            </a:custGeom>
            <a:solidFill>
              <a:srgbClr val="E7E7E3"/>
            </a:solidFill>
          </p:spPr>
          <p:txBody>
            <a:bodyPr wrap="square" lIns="0" tIns="0" rIns="0" bIns="0" rtlCol="0"/>
            <a:lstStyle/>
            <a:p>
              <a:endParaRPr/>
            </a:p>
          </p:txBody>
        </p:sp>
        <p:sp>
          <p:nvSpPr>
            <p:cNvPr id="7" name="object 5"/>
            <p:cNvSpPr/>
            <p:nvPr/>
          </p:nvSpPr>
          <p:spPr>
            <a:xfrm>
              <a:off x="1652587" y="1900237"/>
              <a:ext cx="2590800" cy="2933700"/>
            </a:xfrm>
            <a:custGeom>
              <a:avLst/>
              <a:gdLst/>
              <a:ahLst/>
              <a:cxnLst/>
              <a:rect l="l" t="t" r="r" b="b"/>
              <a:pathLst>
                <a:path w="2590800" h="2933700">
                  <a:moveTo>
                    <a:pt x="0" y="2881312"/>
                  </a:moveTo>
                  <a:lnTo>
                    <a:pt x="0" y="52387"/>
                  </a:lnTo>
                  <a:lnTo>
                    <a:pt x="0" y="48948"/>
                  </a:lnTo>
                  <a:lnTo>
                    <a:pt x="333" y="45539"/>
                  </a:lnTo>
                  <a:lnTo>
                    <a:pt x="1009" y="42167"/>
                  </a:lnTo>
                  <a:lnTo>
                    <a:pt x="1676" y="38795"/>
                  </a:lnTo>
                  <a:lnTo>
                    <a:pt x="2667" y="35518"/>
                  </a:lnTo>
                  <a:lnTo>
                    <a:pt x="3990" y="32337"/>
                  </a:lnTo>
                  <a:lnTo>
                    <a:pt x="5305" y="29165"/>
                  </a:lnTo>
                  <a:lnTo>
                    <a:pt x="6915" y="26146"/>
                  </a:lnTo>
                  <a:lnTo>
                    <a:pt x="32337" y="3990"/>
                  </a:lnTo>
                  <a:lnTo>
                    <a:pt x="35518" y="2667"/>
                  </a:lnTo>
                  <a:lnTo>
                    <a:pt x="38795" y="1676"/>
                  </a:lnTo>
                  <a:lnTo>
                    <a:pt x="42167" y="1009"/>
                  </a:lnTo>
                  <a:lnTo>
                    <a:pt x="45539" y="333"/>
                  </a:lnTo>
                  <a:lnTo>
                    <a:pt x="48948" y="0"/>
                  </a:lnTo>
                  <a:lnTo>
                    <a:pt x="52387" y="0"/>
                  </a:lnTo>
                  <a:lnTo>
                    <a:pt x="2538412" y="0"/>
                  </a:lnTo>
                  <a:lnTo>
                    <a:pt x="2541851" y="0"/>
                  </a:lnTo>
                  <a:lnTo>
                    <a:pt x="2545260" y="333"/>
                  </a:lnTo>
                  <a:lnTo>
                    <a:pt x="2548632" y="1009"/>
                  </a:lnTo>
                  <a:lnTo>
                    <a:pt x="2552004" y="1676"/>
                  </a:lnTo>
                  <a:lnTo>
                    <a:pt x="2555281" y="2667"/>
                  </a:lnTo>
                  <a:lnTo>
                    <a:pt x="2558462" y="3990"/>
                  </a:lnTo>
                  <a:lnTo>
                    <a:pt x="2561634" y="5305"/>
                  </a:lnTo>
                  <a:lnTo>
                    <a:pt x="2575455" y="15344"/>
                  </a:lnTo>
                  <a:lnTo>
                    <a:pt x="2577884" y="17773"/>
                  </a:lnTo>
                  <a:lnTo>
                    <a:pt x="2589790" y="42167"/>
                  </a:lnTo>
                  <a:lnTo>
                    <a:pt x="2590466" y="45539"/>
                  </a:lnTo>
                  <a:lnTo>
                    <a:pt x="2590800" y="48948"/>
                  </a:lnTo>
                  <a:lnTo>
                    <a:pt x="2590800" y="52387"/>
                  </a:lnTo>
                  <a:lnTo>
                    <a:pt x="2590800" y="2881312"/>
                  </a:lnTo>
                  <a:lnTo>
                    <a:pt x="2590800" y="2884751"/>
                  </a:lnTo>
                  <a:lnTo>
                    <a:pt x="2590466" y="2888160"/>
                  </a:lnTo>
                  <a:lnTo>
                    <a:pt x="2589790" y="2891532"/>
                  </a:lnTo>
                  <a:lnTo>
                    <a:pt x="2589123" y="2894904"/>
                  </a:lnTo>
                  <a:lnTo>
                    <a:pt x="2575455" y="2918355"/>
                  </a:lnTo>
                  <a:lnTo>
                    <a:pt x="2573026" y="2920784"/>
                  </a:lnTo>
                  <a:lnTo>
                    <a:pt x="2548632" y="2932690"/>
                  </a:lnTo>
                  <a:lnTo>
                    <a:pt x="2545260" y="2933366"/>
                  </a:lnTo>
                  <a:lnTo>
                    <a:pt x="2541851" y="2933700"/>
                  </a:lnTo>
                  <a:lnTo>
                    <a:pt x="2538412" y="2933700"/>
                  </a:lnTo>
                  <a:lnTo>
                    <a:pt x="52387" y="2933700"/>
                  </a:lnTo>
                  <a:lnTo>
                    <a:pt x="48948" y="2933700"/>
                  </a:lnTo>
                  <a:lnTo>
                    <a:pt x="45539" y="2933366"/>
                  </a:lnTo>
                  <a:lnTo>
                    <a:pt x="42167" y="2932690"/>
                  </a:lnTo>
                  <a:lnTo>
                    <a:pt x="38795" y="2932023"/>
                  </a:lnTo>
                  <a:lnTo>
                    <a:pt x="15344" y="2918355"/>
                  </a:lnTo>
                  <a:lnTo>
                    <a:pt x="12915" y="2915926"/>
                  </a:lnTo>
                  <a:lnTo>
                    <a:pt x="3990" y="2901362"/>
                  </a:lnTo>
                  <a:lnTo>
                    <a:pt x="2667" y="2898181"/>
                  </a:lnTo>
                  <a:lnTo>
                    <a:pt x="1676" y="2894904"/>
                  </a:lnTo>
                  <a:lnTo>
                    <a:pt x="1009" y="2891532"/>
                  </a:lnTo>
                  <a:lnTo>
                    <a:pt x="333" y="2888160"/>
                  </a:lnTo>
                  <a:lnTo>
                    <a:pt x="0" y="2884751"/>
                  </a:lnTo>
                  <a:lnTo>
                    <a:pt x="0" y="2881312"/>
                  </a:lnTo>
                  <a:close/>
                </a:path>
              </a:pathLst>
            </a:custGeom>
            <a:ln w="9525">
              <a:solidFill>
                <a:srgbClr val="D0D0C7"/>
              </a:solidFill>
            </a:ln>
          </p:spPr>
          <p:txBody>
            <a:bodyPr wrap="square" lIns="0" tIns="0" rIns="0" bIns="0" rtlCol="0"/>
            <a:lstStyle/>
            <a:p>
              <a:endParaRPr/>
            </a:p>
          </p:txBody>
        </p:sp>
      </p:grpSp>
      <p:sp>
        <p:nvSpPr>
          <p:cNvPr id="8" name="Rectangle 7"/>
          <p:cNvSpPr/>
          <p:nvPr/>
        </p:nvSpPr>
        <p:spPr>
          <a:xfrm>
            <a:off x="362937" y="2592097"/>
            <a:ext cx="3287486" cy="2183611"/>
          </a:xfrm>
          <a:prstGeom prst="rect">
            <a:avLst/>
          </a:prstGeom>
        </p:spPr>
        <p:txBody>
          <a:bodyPr wrap="square">
            <a:spAutoFit/>
          </a:bodyPr>
          <a:lstStyle/>
          <a:p>
            <a:pPr marL="12700" marR="5080">
              <a:lnSpc>
                <a:spcPct val="150500"/>
              </a:lnSpc>
              <a:spcBef>
                <a:spcPts val="135"/>
              </a:spcBef>
            </a:pPr>
            <a:r>
              <a:rPr lang="en-US" spc="20" dirty="0">
                <a:solidFill>
                  <a:srgbClr val="262525"/>
                </a:solidFill>
                <a:latin typeface="Lato"/>
                <a:cs typeface="Lato"/>
              </a:rPr>
              <a:t>Satellite</a:t>
            </a:r>
            <a:r>
              <a:rPr lang="en-US" spc="-165" dirty="0">
                <a:solidFill>
                  <a:srgbClr val="262525"/>
                </a:solidFill>
                <a:latin typeface="Lato"/>
                <a:cs typeface="Lato"/>
              </a:rPr>
              <a:t> </a:t>
            </a:r>
            <a:r>
              <a:rPr lang="en-US" dirty="0">
                <a:solidFill>
                  <a:srgbClr val="262525"/>
                </a:solidFill>
                <a:latin typeface="Lato"/>
                <a:cs typeface="Lato"/>
              </a:rPr>
              <a:t>imagery</a:t>
            </a:r>
            <a:r>
              <a:rPr lang="en-US" spc="-145" dirty="0">
                <a:solidFill>
                  <a:srgbClr val="262525"/>
                </a:solidFill>
                <a:latin typeface="Lato"/>
                <a:cs typeface="Lato"/>
              </a:rPr>
              <a:t> </a:t>
            </a:r>
            <a:r>
              <a:rPr lang="en-US" spc="20" dirty="0">
                <a:solidFill>
                  <a:srgbClr val="262525"/>
                </a:solidFill>
                <a:latin typeface="Lato"/>
                <a:cs typeface="Lato"/>
              </a:rPr>
              <a:t>is</a:t>
            </a:r>
            <a:r>
              <a:rPr lang="en-US" spc="-114" dirty="0">
                <a:solidFill>
                  <a:srgbClr val="262525"/>
                </a:solidFill>
                <a:latin typeface="Lato"/>
                <a:cs typeface="Lato"/>
              </a:rPr>
              <a:t> </a:t>
            </a:r>
            <a:r>
              <a:rPr lang="en-US" spc="-10" dirty="0">
                <a:solidFill>
                  <a:srgbClr val="262525"/>
                </a:solidFill>
                <a:latin typeface="Lato"/>
                <a:cs typeface="Lato"/>
              </a:rPr>
              <a:t>used</a:t>
            </a:r>
            <a:r>
              <a:rPr lang="en-US" spc="-135" dirty="0">
                <a:solidFill>
                  <a:srgbClr val="262525"/>
                </a:solidFill>
                <a:latin typeface="Lato"/>
                <a:cs typeface="Lato"/>
              </a:rPr>
              <a:t> </a:t>
            </a:r>
            <a:r>
              <a:rPr lang="en-US" spc="20" dirty="0">
                <a:solidFill>
                  <a:srgbClr val="262525"/>
                </a:solidFill>
                <a:latin typeface="Lato"/>
                <a:cs typeface="Lato"/>
              </a:rPr>
              <a:t>in  </a:t>
            </a:r>
            <a:r>
              <a:rPr lang="en-US" dirty="0">
                <a:solidFill>
                  <a:srgbClr val="262525"/>
                </a:solidFill>
                <a:latin typeface="Lato"/>
                <a:cs typeface="Lato"/>
              </a:rPr>
              <a:t>many fields, </a:t>
            </a:r>
            <a:r>
              <a:rPr lang="en-US" spc="5" dirty="0">
                <a:solidFill>
                  <a:srgbClr val="262525"/>
                </a:solidFill>
                <a:latin typeface="Lato"/>
                <a:cs typeface="Lato"/>
              </a:rPr>
              <a:t>including  </a:t>
            </a:r>
            <a:r>
              <a:rPr lang="en-US" spc="-15" dirty="0">
                <a:solidFill>
                  <a:srgbClr val="262525"/>
                </a:solidFill>
                <a:latin typeface="Lato"/>
                <a:cs typeface="Lato"/>
              </a:rPr>
              <a:t>cartography, </a:t>
            </a:r>
            <a:r>
              <a:rPr lang="en-US" dirty="0">
                <a:solidFill>
                  <a:srgbClr val="262525"/>
                </a:solidFill>
                <a:latin typeface="Lato"/>
                <a:cs typeface="Lato"/>
              </a:rPr>
              <a:t>agriculture,  urban</a:t>
            </a:r>
            <a:r>
              <a:rPr lang="en-US" spc="-135" dirty="0">
                <a:solidFill>
                  <a:srgbClr val="262525"/>
                </a:solidFill>
                <a:latin typeface="Lato"/>
                <a:cs typeface="Lato"/>
              </a:rPr>
              <a:t> </a:t>
            </a:r>
            <a:r>
              <a:rPr lang="en-US" dirty="0">
                <a:solidFill>
                  <a:srgbClr val="262525"/>
                </a:solidFill>
                <a:latin typeface="Lato"/>
                <a:cs typeface="Lato"/>
              </a:rPr>
              <a:t>planning,</a:t>
            </a:r>
            <a:r>
              <a:rPr lang="en-US" spc="-120" dirty="0">
                <a:solidFill>
                  <a:srgbClr val="262525"/>
                </a:solidFill>
                <a:latin typeface="Lato"/>
                <a:cs typeface="Lato"/>
              </a:rPr>
              <a:t> </a:t>
            </a:r>
            <a:r>
              <a:rPr lang="en-US" spc="-5" dirty="0">
                <a:solidFill>
                  <a:srgbClr val="262525"/>
                </a:solidFill>
                <a:latin typeface="Lato"/>
                <a:cs typeface="Lato"/>
              </a:rPr>
              <a:t>and</a:t>
            </a:r>
            <a:r>
              <a:rPr lang="en-US" spc="-140" dirty="0">
                <a:solidFill>
                  <a:srgbClr val="262525"/>
                </a:solidFill>
                <a:latin typeface="Lato"/>
                <a:cs typeface="Lato"/>
              </a:rPr>
              <a:t> </a:t>
            </a:r>
            <a:r>
              <a:rPr lang="en-US" spc="10" dirty="0">
                <a:solidFill>
                  <a:srgbClr val="262525"/>
                </a:solidFill>
                <a:latin typeface="Lato"/>
                <a:cs typeface="Lato"/>
              </a:rPr>
              <a:t>natural  disaster</a:t>
            </a:r>
            <a:r>
              <a:rPr lang="en-US" spc="-145" dirty="0">
                <a:solidFill>
                  <a:srgbClr val="262525"/>
                </a:solidFill>
                <a:latin typeface="Lato"/>
                <a:cs typeface="Lato"/>
              </a:rPr>
              <a:t> </a:t>
            </a:r>
            <a:r>
              <a:rPr lang="en-US" spc="-10" dirty="0">
                <a:solidFill>
                  <a:srgbClr val="262525"/>
                </a:solidFill>
                <a:latin typeface="Lato"/>
                <a:cs typeface="Lato"/>
              </a:rPr>
              <a:t>management.</a:t>
            </a:r>
            <a:endParaRPr lang="en-US" dirty="0">
              <a:latin typeface="Lato"/>
              <a:cs typeface="Lato"/>
            </a:endParaRPr>
          </a:p>
        </p:txBody>
      </p:sp>
      <p:sp>
        <p:nvSpPr>
          <p:cNvPr id="9" name="Rectangle 8"/>
          <p:cNvSpPr/>
          <p:nvPr/>
        </p:nvSpPr>
        <p:spPr>
          <a:xfrm>
            <a:off x="362937" y="1523586"/>
            <a:ext cx="2584914" cy="656590"/>
          </a:xfrm>
          <a:prstGeom prst="rect">
            <a:avLst/>
          </a:prstGeom>
        </p:spPr>
        <p:txBody>
          <a:bodyPr wrap="square">
            <a:spAutoFit/>
          </a:bodyPr>
          <a:lstStyle/>
          <a:p>
            <a:pPr marL="12700" marR="5080" lvl="0">
              <a:lnSpc>
                <a:spcPts val="2180"/>
              </a:lnSpc>
              <a:spcBef>
                <a:spcPts val="260"/>
              </a:spcBef>
            </a:pPr>
            <a:r>
              <a:rPr lang="en-US" sz="2000" b="1" spc="-110" dirty="0">
                <a:solidFill>
                  <a:srgbClr val="262525"/>
                </a:solidFill>
                <a:latin typeface="Arial"/>
                <a:cs typeface="Arial"/>
              </a:rPr>
              <a:t>The </a:t>
            </a:r>
            <a:r>
              <a:rPr lang="en-US" sz="2000" b="1" spc="-45" dirty="0">
                <a:solidFill>
                  <a:srgbClr val="262525"/>
                </a:solidFill>
                <a:latin typeface="Arial"/>
                <a:cs typeface="Arial"/>
              </a:rPr>
              <a:t>Importance</a:t>
            </a:r>
            <a:r>
              <a:rPr lang="en-US" sz="2000" b="1" spc="-325" dirty="0">
                <a:solidFill>
                  <a:srgbClr val="262525"/>
                </a:solidFill>
                <a:latin typeface="Arial"/>
                <a:cs typeface="Arial"/>
              </a:rPr>
              <a:t> </a:t>
            </a:r>
            <a:r>
              <a:rPr lang="en-US" sz="2000" b="1" spc="5" dirty="0">
                <a:solidFill>
                  <a:srgbClr val="262525"/>
                </a:solidFill>
                <a:latin typeface="Arial"/>
                <a:cs typeface="Arial"/>
              </a:rPr>
              <a:t>of  </a:t>
            </a:r>
            <a:r>
              <a:rPr lang="en-US" sz="2000" b="1" spc="-50" dirty="0">
                <a:solidFill>
                  <a:srgbClr val="262525"/>
                </a:solidFill>
                <a:latin typeface="Arial"/>
                <a:cs typeface="Arial"/>
              </a:rPr>
              <a:t>Satellite</a:t>
            </a:r>
            <a:r>
              <a:rPr lang="en-US" sz="2000" b="1" spc="-210" dirty="0">
                <a:solidFill>
                  <a:srgbClr val="262525"/>
                </a:solidFill>
                <a:latin typeface="Arial"/>
                <a:cs typeface="Arial"/>
              </a:rPr>
              <a:t> </a:t>
            </a:r>
            <a:r>
              <a:rPr lang="en-US" sz="2000" b="1" spc="-45" dirty="0">
                <a:solidFill>
                  <a:srgbClr val="262525"/>
                </a:solidFill>
                <a:latin typeface="Arial"/>
                <a:cs typeface="Arial"/>
              </a:rPr>
              <a:t>Imagery</a:t>
            </a:r>
            <a:endParaRPr lang="en-US" sz="2000" b="1" dirty="0">
              <a:solidFill>
                <a:prstClr val="black"/>
              </a:solidFill>
              <a:latin typeface="Arial"/>
              <a:cs typeface="Arial"/>
            </a:endParaRPr>
          </a:p>
        </p:txBody>
      </p:sp>
      <p:sp>
        <p:nvSpPr>
          <p:cNvPr id="10" name="Rectangle 9"/>
          <p:cNvSpPr/>
          <p:nvPr/>
        </p:nvSpPr>
        <p:spPr>
          <a:xfrm>
            <a:off x="4395890" y="1992945"/>
            <a:ext cx="2982548" cy="374461"/>
          </a:xfrm>
          <a:prstGeom prst="rect">
            <a:avLst/>
          </a:prstGeom>
        </p:spPr>
        <p:txBody>
          <a:bodyPr wrap="none">
            <a:spAutoFit/>
          </a:bodyPr>
          <a:lstStyle/>
          <a:p>
            <a:pPr marL="12700" marR="5080" lvl="0">
              <a:lnSpc>
                <a:spcPts val="2180"/>
              </a:lnSpc>
              <a:spcBef>
                <a:spcPts val="260"/>
              </a:spcBef>
            </a:pPr>
            <a:r>
              <a:rPr lang="en-US" sz="1900" b="1" spc="-110" dirty="0">
                <a:solidFill>
                  <a:srgbClr val="262525"/>
                </a:solidFill>
                <a:latin typeface="Arial"/>
                <a:cs typeface="Arial"/>
              </a:rPr>
              <a:t>The </a:t>
            </a:r>
            <a:r>
              <a:rPr lang="en-US" sz="1900" b="1" spc="-140" dirty="0">
                <a:solidFill>
                  <a:srgbClr val="262525"/>
                </a:solidFill>
                <a:latin typeface="Arial"/>
                <a:cs typeface="Arial"/>
              </a:rPr>
              <a:t>Rise </a:t>
            </a:r>
            <a:r>
              <a:rPr lang="en-US" sz="1900" b="1" spc="5" dirty="0">
                <a:solidFill>
                  <a:srgbClr val="262525"/>
                </a:solidFill>
                <a:latin typeface="Arial"/>
                <a:cs typeface="Arial"/>
              </a:rPr>
              <a:t>of</a:t>
            </a:r>
            <a:r>
              <a:rPr lang="en-US" sz="1900" b="1" spc="-380" dirty="0">
                <a:solidFill>
                  <a:srgbClr val="262525"/>
                </a:solidFill>
                <a:latin typeface="Arial"/>
                <a:cs typeface="Arial"/>
              </a:rPr>
              <a:t> </a:t>
            </a:r>
            <a:r>
              <a:rPr lang="en-US" sz="1900" b="1" spc="-145" dirty="0">
                <a:solidFill>
                  <a:srgbClr val="262525"/>
                </a:solidFill>
                <a:latin typeface="Arial"/>
                <a:cs typeface="Arial"/>
              </a:rPr>
              <a:t>Deep  </a:t>
            </a:r>
            <a:r>
              <a:rPr lang="en-US" sz="1900" b="1" spc="-60" dirty="0">
                <a:solidFill>
                  <a:srgbClr val="262525"/>
                </a:solidFill>
                <a:latin typeface="Arial"/>
                <a:cs typeface="Arial"/>
              </a:rPr>
              <a:t>Learning</a:t>
            </a:r>
            <a:endParaRPr lang="en-US" sz="1900" b="1" dirty="0">
              <a:solidFill>
                <a:prstClr val="black"/>
              </a:solidFill>
              <a:latin typeface="Arial"/>
              <a:cs typeface="Arial"/>
            </a:endParaRPr>
          </a:p>
        </p:txBody>
      </p:sp>
      <p:sp>
        <p:nvSpPr>
          <p:cNvPr id="13" name="Rectangle 12"/>
          <p:cNvSpPr/>
          <p:nvPr/>
        </p:nvSpPr>
        <p:spPr>
          <a:xfrm>
            <a:off x="4395890" y="3023172"/>
            <a:ext cx="2554140" cy="2031325"/>
          </a:xfrm>
          <a:prstGeom prst="rect">
            <a:avLst/>
          </a:prstGeom>
        </p:spPr>
        <p:txBody>
          <a:bodyPr wrap="square">
            <a:spAutoFit/>
          </a:bodyPr>
          <a:lstStyle/>
          <a:p>
            <a:r>
              <a:rPr lang="en-US" dirty="0"/>
              <a:t>Deep learning tools, a subset  of machine learning,  significantly increase the  accuracy of object detection  and recognition in satellite  imagery.</a:t>
            </a:r>
          </a:p>
        </p:txBody>
      </p:sp>
      <p:sp>
        <p:nvSpPr>
          <p:cNvPr id="14" name="Rectangle 13"/>
          <p:cNvSpPr/>
          <p:nvPr/>
        </p:nvSpPr>
        <p:spPr>
          <a:xfrm>
            <a:off x="8242663" y="1992945"/>
            <a:ext cx="3641912" cy="656590"/>
          </a:xfrm>
          <a:prstGeom prst="rect">
            <a:avLst/>
          </a:prstGeom>
        </p:spPr>
        <p:txBody>
          <a:bodyPr wrap="square">
            <a:spAutoFit/>
          </a:bodyPr>
          <a:lstStyle/>
          <a:p>
            <a:pPr marL="12700" marR="5080" lvl="0">
              <a:lnSpc>
                <a:spcPts val="2180"/>
              </a:lnSpc>
              <a:spcBef>
                <a:spcPts val="260"/>
              </a:spcBef>
            </a:pPr>
            <a:r>
              <a:rPr lang="en-US" sz="1900" spc="-110" dirty="0">
                <a:solidFill>
                  <a:srgbClr val="262525"/>
                </a:solidFill>
                <a:latin typeface="Arial"/>
                <a:cs typeface="Arial"/>
              </a:rPr>
              <a:t>The </a:t>
            </a:r>
            <a:r>
              <a:rPr lang="en-US" sz="1900" spc="-95" dirty="0">
                <a:solidFill>
                  <a:srgbClr val="262525"/>
                </a:solidFill>
                <a:latin typeface="Arial"/>
                <a:cs typeface="Arial"/>
              </a:rPr>
              <a:t>Challenges </a:t>
            </a:r>
            <a:r>
              <a:rPr lang="en-US" sz="1900" spc="5" dirty="0">
                <a:solidFill>
                  <a:srgbClr val="262525"/>
                </a:solidFill>
                <a:latin typeface="Arial"/>
                <a:cs typeface="Arial"/>
              </a:rPr>
              <a:t>of  </a:t>
            </a:r>
            <a:r>
              <a:rPr lang="en-US" sz="1900" spc="-65" dirty="0">
                <a:solidFill>
                  <a:srgbClr val="262525"/>
                </a:solidFill>
                <a:latin typeface="Arial"/>
                <a:cs typeface="Arial"/>
              </a:rPr>
              <a:t>Object Detection</a:t>
            </a:r>
            <a:r>
              <a:rPr lang="en-US" sz="1900" spc="-315" dirty="0">
                <a:solidFill>
                  <a:srgbClr val="262525"/>
                </a:solidFill>
                <a:latin typeface="Arial"/>
                <a:cs typeface="Arial"/>
              </a:rPr>
              <a:t> </a:t>
            </a:r>
            <a:r>
              <a:rPr lang="en-US" sz="1900" spc="-35" dirty="0">
                <a:solidFill>
                  <a:srgbClr val="262525"/>
                </a:solidFill>
                <a:latin typeface="Arial"/>
                <a:cs typeface="Arial"/>
              </a:rPr>
              <a:t>and  </a:t>
            </a:r>
            <a:r>
              <a:rPr lang="en-US" sz="1900" spc="-65" dirty="0">
                <a:solidFill>
                  <a:srgbClr val="262525"/>
                </a:solidFill>
                <a:latin typeface="Arial"/>
                <a:cs typeface="Arial"/>
              </a:rPr>
              <a:t>Recognition</a:t>
            </a:r>
            <a:endParaRPr lang="en-US" sz="1900" dirty="0">
              <a:solidFill>
                <a:prstClr val="black"/>
              </a:solidFill>
              <a:latin typeface="Arial"/>
              <a:cs typeface="Arial"/>
            </a:endParaRPr>
          </a:p>
        </p:txBody>
      </p:sp>
      <p:sp>
        <p:nvSpPr>
          <p:cNvPr id="15" name="Rectangle 14"/>
          <p:cNvSpPr/>
          <p:nvPr/>
        </p:nvSpPr>
        <p:spPr>
          <a:xfrm>
            <a:off x="8122679" y="2898458"/>
            <a:ext cx="3398761" cy="2156039"/>
          </a:xfrm>
          <a:prstGeom prst="rect">
            <a:avLst/>
          </a:prstGeom>
        </p:spPr>
        <p:txBody>
          <a:bodyPr wrap="square">
            <a:spAutoFit/>
          </a:bodyPr>
          <a:lstStyle/>
          <a:p>
            <a:pPr marL="12700" marR="5080">
              <a:lnSpc>
                <a:spcPct val="149300"/>
              </a:lnSpc>
              <a:spcBef>
                <a:spcPts val="80"/>
              </a:spcBef>
            </a:pPr>
            <a:r>
              <a:rPr lang="en-US" spc="20" dirty="0">
                <a:solidFill>
                  <a:srgbClr val="262525"/>
                </a:solidFill>
                <a:latin typeface="Lato"/>
                <a:cs typeface="Lato"/>
              </a:rPr>
              <a:t>Satellite </a:t>
            </a:r>
            <a:r>
              <a:rPr lang="en-US" dirty="0">
                <a:solidFill>
                  <a:srgbClr val="262525"/>
                </a:solidFill>
                <a:latin typeface="Lato"/>
                <a:cs typeface="Lato"/>
              </a:rPr>
              <a:t>imagery </a:t>
            </a:r>
            <a:r>
              <a:rPr lang="en-US" spc="20" dirty="0">
                <a:solidFill>
                  <a:srgbClr val="262525"/>
                </a:solidFill>
                <a:latin typeface="Lato"/>
                <a:cs typeface="Lato"/>
              </a:rPr>
              <a:t>is </a:t>
            </a:r>
            <a:r>
              <a:rPr lang="en-US" spc="-10" dirty="0">
                <a:solidFill>
                  <a:srgbClr val="262525"/>
                </a:solidFill>
                <a:latin typeface="Lato"/>
                <a:cs typeface="Lato"/>
              </a:rPr>
              <a:t>often  </a:t>
            </a:r>
            <a:r>
              <a:rPr lang="en-US" spc="-20" dirty="0">
                <a:solidFill>
                  <a:srgbClr val="262525"/>
                </a:solidFill>
                <a:latin typeface="Lato"/>
                <a:cs typeface="Lato"/>
              </a:rPr>
              <a:t>complex,</a:t>
            </a:r>
            <a:r>
              <a:rPr lang="en-US" spc="-120" dirty="0">
                <a:solidFill>
                  <a:srgbClr val="262525"/>
                </a:solidFill>
                <a:latin typeface="Lato"/>
                <a:cs typeface="Lato"/>
              </a:rPr>
              <a:t> </a:t>
            </a:r>
            <a:r>
              <a:rPr lang="en-US" spc="15" dirty="0">
                <a:solidFill>
                  <a:srgbClr val="262525"/>
                </a:solidFill>
                <a:latin typeface="Lato"/>
                <a:cs typeface="Lato"/>
              </a:rPr>
              <a:t>with</a:t>
            </a:r>
            <a:r>
              <a:rPr lang="en-US" spc="-135" dirty="0">
                <a:solidFill>
                  <a:srgbClr val="262525"/>
                </a:solidFill>
                <a:latin typeface="Lato"/>
                <a:cs typeface="Lato"/>
              </a:rPr>
              <a:t> </a:t>
            </a:r>
            <a:r>
              <a:rPr lang="en-US" dirty="0">
                <a:solidFill>
                  <a:srgbClr val="262525"/>
                </a:solidFill>
                <a:latin typeface="Lato"/>
                <a:cs typeface="Lato"/>
              </a:rPr>
              <a:t>varied</a:t>
            </a:r>
            <a:r>
              <a:rPr lang="en-US" spc="-140" dirty="0">
                <a:solidFill>
                  <a:srgbClr val="262525"/>
                </a:solidFill>
                <a:latin typeface="Lato"/>
                <a:cs typeface="Lato"/>
              </a:rPr>
              <a:t> </a:t>
            </a:r>
            <a:r>
              <a:rPr lang="en-US" spc="-5" dirty="0">
                <a:solidFill>
                  <a:srgbClr val="262525"/>
                </a:solidFill>
                <a:latin typeface="Lato"/>
                <a:cs typeface="Lato"/>
              </a:rPr>
              <a:t>weather  and</a:t>
            </a:r>
            <a:r>
              <a:rPr lang="en-US" spc="-140" dirty="0">
                <a:solidFill>
                  <a:srgbClr val="262525"/>
                </a:solidFill>
                <a:latin typeface="Lato"/>
                <a:cs typeface="Lato"/>
              </a:rPr>
              <a:t> </a:t>
            </a:r>
            <a:r>
              <a:rPr lang="en-US" spc="15" dirty="0">
                <a:solidFill>
                  <a:srgbClr val="262525"/>
                </a:solidFill>
                <a:latin typeface="Lato"/>
                <a:cs typeface="Lato"/>
              </a:rPr>
              <a:t>lighting</a:t>
            </a:r>
            <a:r>
              <a:rPr lang="en-US" spc="-150" dirty="0">
                <a:solidFill>
                  <a:srgbClr val="262525"/>
                </a:solidFill>
                <a:latin typeface="Lato"/>
                <a:cs typeface="Lato"/>
              </a:rPr>
              <a:t> </a:t>
            </a:r>
            <a:r>
              <a:rPr lang="en-US" dirty="0">
                <a:solidFill>
                  <a:srgbClr val="262525"/>
                </a:solidFill>
                <a:latin typeface="Lato"/>
                <a:cs typeface="Lato"/>
              </a:rPr>
              <a:t>conditions,</a:t>
            </a:r>
            <a:r>
              <a:rPr lang="en-US" spc="-120" dirty="0">
                <a:solidFill>
                  <a:srgbClr val="262525"/>
                </a:solidFill>
                <a:latin typeface="Lato"/>
                <a:cs typeface="Lato"/>
              </a:rPr>
              <a:t> </a:t>
            </a:r>
            <a:r>
              <a:rPr lang="en-US" spc="-5" dirty="0">
                <a:solidFill>
                  <a:srgbClr val="262525"/>
                </a:solidFill>
                <a:latin typeface="Lato"/>
                <a:cs typeface="Lato"/>
              </a:rPr>
              <a:t>and</a:t>
            </a:r>
            <a:r>
              <a:rPr lang="en-US" spc="-140" dirty="0">
                <a:solidFill>
                  <a:srgbClr val="262525"/>
                </a:solidFill>
                <a:latin typeface="Lato"/>
                <a:cs typeface="Lato"/>
              </a:rPr>
              <a:t> </a:t>
            </a:r>
            <a:r>
              <a:rPr lang="en-US" spc="10" dirty="0">
                <a:solidFill>
                  <a:srgbClr val="262525"/>
                </a:solidFill>
                <a:latin typeface="Lato"/>
                <a:cs typeface="Lato"/>
              </a:rPr>
              <a:t>a  </a:t>
            </a:r>
            <a:r>
              <a:rPr lang="en-US" spc="5" dirty="0">
                <a:solidFill>
                  <a:srgbClr val="262525"/>
                </a:solidFill>
                <a:latin typeface="Lato"/>
                <a:cs typeface="Lato"/>
              </a:rPr>
              <a:t>wide</a:t>
            </a:r>
            <a:r>
              <a:rPr lang="en-US" spc="-165" dirty="0">
                <a:solidFill>
                  <a:srgbClr val="262525"/>
                </a:solidFill>
                <a:latin typeface="Lato"/>
                <a:cs typeface="Lato"/>
              </a:rPr>
              <a:t> </a:t>
            </a:r>
            <a:r>
              <a:rPr lang="en-US" spc="-5" dirty="0">
                <a:solidFill>
                  <a:srgbClr val="262525"/>
                </a:solidFill>
                <a:latin typeface="Lato"/>
                <a:cs typeface="Lato"/>
              </a:rPr>
              <a:t>range</a:t>
            </a:r>
            <a:r>
              <a:rPr lang="en-US" spc="-160" dirty="0">
                <a:solidFill>
                  <a:srgbClr val="262525"/>
                </a:solidFill>
                <a:latin typeface="Lato"/>
                <a:cs typeface="Lato"/>
              </a:rPr>
              <a:t> </a:t>
            </a:r>
            <a:r>
              <a:rPr lang="en-US" spc="-20" dirty="0">
                <a:solidFill>
                  <a:srgbClr val="262525"/>
                </a:solidFill>
                <a:latin typeface="Lato"/>
                <a:cs typeface="Lato"/>
              </a:rPr>
              <a:t>of</a:t>
            </a:r>
            <a:r>
              <a:rPr lang="en-US" spc="-140" dirty="0">
                <a:solidFill>
                  <a:srgbClr val="262525"/>
                </a:solidFill>
                <a:latin typeface="Lato"/>
                <a:cs typeface="Lato"/>
              </a:rPr>
              <a:t> </a:t>
            </a:r>
            <a:r>
              <a:rPr lang="en-US" spc="-10" dirty="0">
                <a:solidFill>
                  <a:srgbClr val="262525"/>
                </a:solidFill>
                <a:latin typeface="Lato"/>
                <a:cs typeface="Lato"/>
              </a:rPr>
              <a:t>object</a:t>
            </a:r>
            <a:r>
              <a:rPr lang="en-US" spc="-110" dirty="0">
                <a:solidFill>
                  <a:srgbClr val="262525"/>
                </a:solidFill>
                <a:latin typeface="Lato"/>
                <a:cs typeface="Lato"/>
              </a:rPr>
              <a:t> </a:t>
            </a:r>
            <a:r>
              <a:rPr lang="en-US" dirty="0">
                <a:solidFill>
                  <a:srgbClr val="262525"/>
                </a:solidFill>
                <a:latin typeface="Lato"/>
                <a:cs typeface="Lato"/>
              </a:rPr>
              <a:t>sizes</a:t>
            </a:r>
            <a:r>
              <a:rPr lang="en-US" spc="-120" dirty="0">
                <a:solidFill>
                  <a:srgbClr val="262525"/>
                </a:solidFill>
                <a:latin typeface="Lato"/>
                <a:cs typeface="Lato"/>
              </a:rPr>
              <a:t> </a:t>
            </a:r>
            <a:r>
              <a:rPr lang="en-US" spc="-5" dirty="0">
                <a:solidFill>
                  <a:srgbClr val="262525"/>
                </a:solidFill>
                <a:latin typeface="Lato"/>
                <a:cs typeface="Lato"/>
              </a:rPr>
              <a:t>and  </a:t>
            </a:r>
            <a:r>
              <a:rPr lang="en-US" spc="-10" dirty="0">
                <a:solidFill>
                  <a:srgbClr val="262525"/>
                </a:solidFill>
                <a:latin typeface="Lato"/>
                <a:cs typeface="Lato"/>
              </a:rPr>
              <a:t>shapes.</a:t>
            </a:r>
            <a:endParaRPr lang="en-US" dirty="0">
              <a:latin typeface="Lato"/>
              <a:cs typeface="Lato"/>
            </a:endParaRPr>
          </a:p>
        </p:txBody>
      </p:sp>
    </p:spTree>
    <p:extLst>
      <p:ext uri="{BB962C8B-B14F-4D97-AF65-F5344CB8AC3E}">
        <p14:creationId xmlns:p14="http://schemas.microsoft.com/office/powerpoint/2010/main" val="3856326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53227" y="130629"/>
            <a:ext cx="5908768" cy="744583"/>
          </a:xfrm>
        </p:spPr>
        <p:txBody>
          <a:bodyPr>
            <a:noAutofit/>
          </a:bodyPr>
          <a:lstStyle/>
          <a:p>
            <a:pPr algn="l"/>
            <a:r>
              <a:rPr lang="en-US" sz="3600" b="1" kern="0" spc="-130" dirty="0">
                <a:solidFill>
                  <a:srgbClr val="312E2A"/>
                </a:solidFill>
                <a:latin typeface="Lato"/>
                <a:cs typeface="Arial"/>
              </a:rPr>
              <a:t>LITERATURE REVIEW</a:t>
            </a:r>
            <a:endParaRPr lang="en-US" sz="4800" b="1" dirty="0">
              <a:latin typeface="Lato"/>
            </a:endParaRPr>
          </a:p>
        </p:txBody>
      </p:sp>
      <p:sp>
        <p:nvSpPr>
          <p:cNvPr id="3" name="Subtitle 2"/>
          <p:cNvSpPr>
            <a:spLocks noGrp="1"/>
          </p:cNvSpPr>
          <p:nvPr>
            <p:ph type="subTitle" idx="1"/>
          </p:nvPr>
        </p:nvSpPr>
        <p:spPr>
          <a:xfrm>
            <a:off x="126273" y="875212"/>
            <a:ext cx="9419171" cy="5277394"/>
          </a:xfrm>
        </p:spPr>
        <p:txBody>
          <a:bodyPr>
            <a:noAutofit/>
          </a:bodyPr>
          <a:lstStyle/>
          <a:p>
            <a:pPr marL="12700" marR="5080" algn="just">
              <a:lnSpc>
                <a:spcPct val="148100"/>
              </a:lnSpc>
              <a:spcBef>
                <a:spcPts val="100"/>
              </a:spcBef>
            </a:pPr>
            <a:r>
              <a:rPr lang="en-US" sz="2500" dirty="0"/>
              <a:t>Object Detection in Satellite Imagery: A Systematic Review" (T. </a:t>
            </a:r>
            <a:r>
              <a:rPr lang="en-US" sz="2500" dirty="0" err="1"/>
              <a:t>Kussul</a:t>
            </a:r>
            <a:r>
              <a:rPr lang="en-US" sz="2500" dirty="0"/>
              <a:t>, M. </a:t>
            </a:r>
            <a:r>
              <a:rPr lang="en-US" sz="2500" dirty="0" err="1"/>
              <a:t>Lavreniuk</a:t>
            </a:r>
            <a:r>
              <a:rPr lang="en-US" sz="2500" dirty="0"/>
              <a:t>, S. </a:t>
            </a:r>
            <a:r>
              <a:rPr lang="en-US" sz="2500" dirty="0" err="1"/>
              <a:t>Skakun</a:t>
            </a:r>
            <a:r>
              <a:rPr lang="en-US" sz="2500" dirty="0"/>
              <a:t>, 2017): This review provides a systematic overview of object detection techniques in satellite imagery. It covers traditional methods and emerging approaches, including machine learning and deep learning algorithms. The review discusses the challenges specific to satellite imagery, such as variations in resolution, lighting conditions, and image quality. It also highlights the applications and datasets used in object detection research, providing insights into the current state of the field</a:t>
            </a:r>
          </a:p>
        </p:txBody>
      </p:sp>
    </p:spTree>
    <p:extLst>
      <p:ext uri="{BB962C8B-B14F-4D97-AF65-F5344CB8AC3E}">
        <p14:creationId xmlns:p14="http://schemas.microsoft.com/office/powerpoint/2010/main" val="15498334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515917" y="1115877"/>
            <a:ext cx="6676083" cy="3766089"/>
          </a:xfrm>
        </p:spPr>
        <p:txBody>
          <a:bodyPr>
            <a:noAutofit/>
          </a:bodyPr>
          <a:lstStyle/>
          <a:p>
            <a:pPr marL="12700" marR="5080" algn="just">
              <a:lnSpc>
                <a:spcPct val="150000"/>
              </a:lnSpc>
              <a:spcBef>
                <a:spcPts val="125"/>
              </a:spcBef>
            </a:pPr>
            <a:r>
              <a:rPr lang="en-US" sz="3200" spc="-229" dirty="0">
                <a:solidFill>
                  <a:srgbClr val="262525"/>
                </a:solidFill>
                <a:cs typeface="Verdana"/>
              </a:rPr>
              <a:t>Several </a:t>
            </a:r>
            <a:r>
              <a:rPr lang="en-US" sz="3200" spc="-195" dirty="0">
                <a:solidFill>
                  <a:srgbClr val="262525"/>
                </a:solidFill>
                <a:cs typeface="Verdana"/>
              </a:rPr>
              <a:t>studies </a:t>
            </a:r>
            <a:r>
              <a:rPr lang="en-US" sz="3200" spc="-235" dirty="0">
                <a:solidFill>
                  <a:srgbClr val="262525"/>
                </a:solidFill>
                <a:cs typeface="Verdana"/>
              </a:rPr>
              <a:t>have </a:t>
            </a:r>
            <a:r>
              <a:rPr lang="en-US" sz="3200" spc="-200" dirty="0">
                <a:solidFill>
                  <a:srgbClr val="262525"/>
                </a:solidFill>
                <a:cs typeface="Verdana"/>
              </a:rPr>
              <a:t>validated the </a:t>
            </a:r>
            <a:r>
              <a:rPr lang="en-US" sz="3200" spc="-220" dirty="0">
                <a:solidFill>
                  <a:srgbClr val="262525"/>
                </a:solidFill>
                <a:cs typeface="Verdana"/>
              </a:rPr>
              <a:t>use </a:t>
            </a:r>
            <a:r>
              <a:rPr lang="en-US" sz="3200" spc="-130" dirty="0">
                <a:solidFill>
                  <a:srgbClr val="262525"/>
                </a:solidFill>
                <a:cs typeface="Verdana"/>
              </a:rPr>
              <a:t>of </a:t>
            </a:r>
            <a:r>
              <a:rPr lang="en-US" sz="3200" spc="-195" dirty="0">
                <a:solidFill>
                  <a:srgbClr val="262525"/>
                </a:solidFill>
                <a:cs typeface="Verdana"/>
              </a:rPr>
              <a:t>object </a:t>
            </a:r>
            <a:r>
              <a:rPr lang="en-US" sz="3200" spc="-180" dirty="0">
                <a:solidFill>
                  <a:srgbClr val="262525"/>
                </a:solidFill>
                <a:cs typeface="Verdana"/>
              </a:rPr>
              <a:t>detection </a:t>
            </a:r>
            <a:r>
              <a:rPr lang="en-US" sz="3200" spc="-235" dirty="0">
                <a:solidFill>
                  <a:srgbClr val="262525"/>
                </a:solidFill>
                <a:cs typeface="Verdana"/>
              </a:rPr>
              <a:t>and </a:t>
            </a:r>
            <a:r>
              <a:rPr lang="en-US" sz="3200" spc="-195" dirty="0">
                <a:solidFill>
                  <a:srgbClr val="262525"/>
                </a:solidFill>
                <a:cs typeface="Verdana"/>
              </a:rPr>
              <a:t>recognition  </a:t>
            </a:r>
            <a:r>
              <a:rPr lang="en-US" sz="3200" spc="-210" dirty="0">
                <a:solidFill>
                  <a:srgbClr val="262525"/>
                </a:solidFill>
                <a:cs typeface="Verdana"/>
              </a:rPr>
              <a:t>techniques </a:t>
            </a:r>
            <a:r>
              <a:rPr lang="en-US" sz="3200" spc="-200" dirty="0">
                <a:solidFill>
                  <a:srgbClr val="262525"/>
                </a:solidFill>
                <a:cs typeface="Verdana"/>
              </a:rPr>
              <a:t>in </a:t>
            </a:r>
            <a:r>
              <a:rPr lang="en-US" sz="3200" spc="-180" dirty="0">
                <a:solidFill>
                  <a:srgbClr val="262525"/>
                </a:solidFill>
                <a:cs typeface="Verdana"/>
              </a:rPr>
              <a:t>satellite </a:t>
            </a:r>
            <a:r>
              <a:rPr lang="en-US" sz="3200" spc="-254" dirty="0">
                <a:solidFill>
                  <a:srgbClr val="262525"/>
                </a:solidFill>
                <a:cs typeface="Verdana"/>
              </a:rPr>
              <a:t>imagery </a:t>
            </a:r>
            <a:r>
              <a:rPr lang="en-US" sz="3200" spc="-170" dirty="0">
                <a:solidFill>
                  <a:srgbClr val="262525"/>
                </a:solidFill>
                <a:cs typeface="Verdana"/>
              </a:rPr>
              <a:t>for </a:t>
            </a:r>
            <a:r>
              <a:rPr lang="en-US" sz="3200" spc="-200" dirty="0">
                <a:solidFill>
                  <a:srgbClr val="262525"/>
                </a:solidFill>
                <a:cs typeface="Verdana"/>
              </a:rPr>
              <a:t>a </a:t>
            </a:r>
            <a:r>
              <a:rPr lang="en-US" sz="3200" spc="-235" dirty="0">
                <a:solidFill>
                  <a:srgbClr val="262525"/>
                </a:solidFill>
                <a:cs typeface="Verdana"/>
              </a:rPr>
              <a:t>range </a:t>
            </a:r>
            <a:r>
              <a:rPr lang="en-US" sz="3200" spc="-130" dirty="0">
                <a:solidFill>
                  <a:srgbClr val="262525"/>
                </a:solidFill>
                <a:cs typeface="Verdana"/>
              </a:rPr>
              <a:t>of </a:t>
            </a:r>
            <a:r>
              <a:rPr lang="en-US" sz="3200" spc="-204" dirty="0">
                <a:solidFill>
                  <a:srgbClr val="262525"/>
                </a:solidFill>
                <a:cs typeface="Verdana"/>
              </a:rPr>
              <a:t>applications. </a:t>
            </a:r>
            <a:r>
              <a:rPr lang="en-US" sz="3200" spc="-195" dirty="0">
                <a:solidFill>
                  <a:srgbClr val="262525"/>
                </a:solidFill>
                <a:cs typeface="Verdana"/>
              </a:rPr>
              <a:t>The </a:t>
            </a:r>
            <a:r>
              <a:rPr lang="en-US" sz="3200" spc="-210" dirty="0">
                <a:solidFill>
                  <a:srgbClr val="262525"/>
                </a:solidFill>
                <a:cs typeface="Verdana"/>
              </a:rPr>
              <a:t>techniques  </a:t>
            </a:r>
            <a:r>
              <a:rPr lang="en-US" sz="3200" spc="-235" dirty="0">
                <a:solidFill>
                  <a:srgbClr val="262525"/>
                </a:solidFill>
                <a:cs typeface="Verdana"/>
              </a:rPr>
              <a:t>have</a:t>
            </a:r>
            <a:r>
              <a:rPr lang="en-US" sz="3200" spc="-280" dirty="0">
                <a:solidFill>
                  <a:srgbClr val="262525"/>
                </a:solidFill>
                <a:cs typeface="Verdana"/>
              </a:rPr>
              <a:t> </a:t>
            </a:r>
            <a:r>
              <a:rPr lang="en-US" sz="3200" spc="-235" dirty="0">
                <a:solidFill>
                  <a:srgbClr val="262525"/>
                </a:solidFill>
                <a:cs typeface="Verdana"/>
              </a:rPr>
              <a:t>proven</a:t>
            </a:r>
            <a:r>
              <a:rPr lang="en-US" sz="3200" spc="-285" dirty="0">
                <a:solidFill>
                  <a:srgbClr val="262525"/>
                </a:solidFill>
                <a:cs typeface="Verdana"/>
              </a:rPr>
              <a:t> </a:t>
            </a:r>
            <a:r>
              <a:rPr lang="en-US" sz="3200" spc="-175" dirty="0">
                <a:solidFill>
                  <a:srgbClr val="262525"/>
                </a:solidFill>
                <a:cs typeface="Verdana"/>
              </a:rPr>
              <a:t>effective</a:t>
            </a:r>
            <a:r>
              <a:rPr lang="en-US" sz="3200" spc="-275" dirty="0">
                <a:solidFill>
                  <a:srgbClr val="262525"/>
                </a:solidFill>
                <a:cs typeface="Verdana"/>
              </a:rPr>
              <a:t> </a:t>
            </a:r>
            <a:r>
              <a:rPr lang="en-US" sz="3200" spc="-200" dirty="0">
                <a:solidFill>
                  <a:srgbClr val="262525"/>
                </a:solidFill>
                <a:cs typeface="Verdana"/>
              </a:rPr>
              <a:t>in</a:t>
            </a:r>
            <a:r>
              <a:rPr lang="en-US" sz="3200" spc="-285" dirty="0">
                <a:solidFill>
                  <a:srgbClr val="262525"/>
                </a:solidFill>
                <a:cs typeface="Verdana"/>
              </a:rPr>
              <a:t> </a:t>
            </a:r>
            <a:r>
              <a:rPr lang="en-US" sz="3200" spc="-200" dirty="0">
                <a:solidFill>
                  <a:srgbClr val="262525"/>
                </a:solidFill>
                <a:cs typeface="Verdana"/>
              </a:rPr>
              <a:t>identifying</a:t>
            </a:r>
            <a:r>
              <a:rPr lang="en-US" sz="3200" spc="-235" dirty="0">
                <a:solidFill>
                  <a:srgbClr val="262525"/>
                </a:solidFill>
                <a:cs typeface="Verdana"/>
              </a:rPr>
              <a:t> </a:t>
            </a:r>
            <a:r>
              <a:rPr lang="en-US" sz="3200" spc="-185" dirty="0">
                <a:solidFill>
                  <a:srgbClr val="262525"/>
                </a:solidFill>
                <a:cs typeface="Verdana"/>
              </a:rPr>
              <a:t>crop</a:t>
            </a:r>
            <a:r>
              <a:rPr lang="en-US" sz="3200" spc="-315" dirty="0">
                <a:solidFill>
                  <a:srgbClr val="262525"/>
                </a:solidFill>
                <a:cs typeface="Verdana"/>
              </a:rPr>
              <a:t> </a:t>
            </a:r>
            <a:r>
              <a:rPr lang="en-US" sz="3200" spc="-210" dirty="0">
                <a:solidFill>
                  <a:srgbClr val="262525"/>
                </a:solidFill>
                <a:cs typeface="Verdana"/>
              </a:rPr>
              <a:t>types,</a:t>
            </a:r>
            <a:r>
              <a:rPr lang="en-US" sz="3200" spc="-240" dirty="0">
                <a:solidFill>
                  <a:srgbClr val="262525"/>
                </a:solidFill>
                <a:cs typeface="Verdana"/>
              </a:rPr>
              <a:t> </a:t>
            </a:r>
            <a:r>
              <a:rPr lang="en-US" sz="3200" spc="-215" dirty="0">
                <a:solidFill>
                  <a:srgbClr val="262525"/>
                </a:solidFill>
                <a:cs typeface="Verdana"/>
              </a:rPr>
              <a:t>land-use</a:t>
            </a:r>
            <a:r>
              <a:rPr lang="en-US" sz="3200" spc="-280" dirty="0">
                <a:solidFill>
                  <a:srgbClr val="262525"/>
                </a:solidFill>
                <a:cs typeface="Verdana"/>
              </a:rPr>
              <a:t> </a:t>
            </a:r>
            <a:r>
              <a:rPr lang="en-US" sz="3200" spc="-200" dirty="0">
                <a:solidFill>
                  <a:srgbClr val="262525"/>
                </a:solidFill>
                <a:cs typeface="Verdana"/>
              </a:rPr>
              <a:t>land-cover</a:t>
            </a:r>
            <a:r>
              <a:rPr lang="en-US" sz="3200" spc="-290" dirty="0">
                <a:solidFill>
                  <a:srgbClr val="262525"/>
                </a:solidFill>
                <a:cs typeface="Verdana"/>
              </a:rPr>
              <a:t> </a:t>
            </a:r>
            <a:r>
              <a:rPr lang="en-US" sz="3200" spc="-220" dirty="0">
                <a:solidFill>
                  <a:srgbClr val="262525"/>
                </a:solidFill>
                <a:cs typeface="Verdana"/>
              </a:rPr>
              <a:t>changes,  </a:t>
            </a:r>
            <a:r>
              <a:rPr lang="en-US" sz="3200" spc="-235" dirty="0">
                <a:solidFill>
                  <a:srgbClr val="262525"/>
                </a:solidFill>
                <a:cs typeface="Verdana"/>
              </a:rPr>
              <a:t>and</a:t>
            </a:r>
            <a:r>
              <a:rPr lang="en-US" sz="3200" spc="-260" dirty="0">
                <a:solidFill>
                  <a:srgbClr val="262525"/>
                </a:solidFill>
                <a:cs typeface="Verdana"/>
              </a:rPr>
              <a:t> </a:t>
            </a:r>
            <a:r>
              <a:rPr lang="en-US" sz="3200" spc="-229" dirty="0">
                <a:solidFill>
                  <a:srgbClr val="262525"/>
                </a:solidFill>
                <a:cs typeface="Verdana"/>
              </a:rPr>
              <a:t>natural</a:t>
            </a:r>
            <a:r>
              <a:rPr lang="en-US" sz="3200" spc="-265" dirty="0">
                <a:solidFill>
                  <a:srgbClr val="262525"/>
                </a:solidFill>
                <a:cs typeface="Verdana"/>
              </a:rPr>
              <a:t> </a:t>
            </a:r>
            <a:r>
              <a:rPr lang="en-US" sz="3200" spc="-195" dirty="0">
                <a:solidFill>
                  <a:srgbClr val="262525"/>
                </a:solidFill>
                <a:cs typeface="Verdana"/>
              </a:rPr>
              <a:t>disasters</a:t>
            </a:r>
            <a:r>
              <a:rPr lang="en-US" sz="3200" spc="-275" dirty="0">
                <a:solidFill>
                  <a:srgbClr val="262525"/>
                </a:solidFill>
                <a:cs typeface="Verdana"/>
              </a:rPr>
              <a:t> </a:t>
            </a:r>
            <a:r>
              <a:rPr lang="en-US" sz="3200" spc="-200" dirty="0">
                <a:solidFill>
                  <a:srgbClr val="262525"/>
                </a:solidFill>
                <a:cs typeface="Verdana"/>
              </a:rPr>
              <a:t>in</a:t>
            </a:r>
            <a:r>
              <a:rPr lang="en-US" sz="3200" spc="-285" dirty="0">
                <a:solidFill>
                  <a:srgbClr val="262525"/>
                </a:solidFill>
                <a:cs typeface="Verdana"/>
              </a:rPr>
              <a:t> </a:t>
            </a:r>
            <a:r>
              <a:rPr lang="en-US" sz="3200" spc="-200" dirty="0">
                <a:solidFill>
                  <a:srgbClr val="262525"/>
                </a:solidFill>
                <a:cs typeface="Verdana"/>
              </a:rPr>
              <a:t>the</a:t>
            </a:r>
            <a:r>
              <a:rPr lang="en-US" sz="3200" spc="-280" dirty="0">
                <a:solidFill>
                  <a:srgbClr val="262525"/>
                </a:solidFill>
                <a:cs typeface="Verdana"/>
              </a:rPr>
              <a:t> </a:t>
            </a:r>
            <a:r>
              <a:rPr lang="en-US" sz="3200" spc="-210" dirty="0">
                <a:solidFill>
                  <a:srgbClr val="262525"/>
                </a:solidFill>
                <a:cs typeface="Verdana"/>
              </a:rPr>
              <a:t>past.</a:t>
            </a:r>
            <a:endParaRPr lang="en-US" sz="3200" dirty="0">
              <a:cs typeface="Verdana"/>
            </a:endParaRPr>
          </a:p>
        </p:txBody>
      </p:sp>
      <p:pic>
        <p:nvPicPr>
          <p:cNvPr id="4" name="Picture 3"/>
          <p:cNvPicPr>
            <a:picLocks noChangeAspect="1"/>
          </p:cNvPicPr>
          <p:nvPr/>
        </p:nvPicPr>
        <p:blipFill rotWithShape="1">
          <a:blip r:embed="rId2"/>
          <a:srcRect b="19811"/>
          <a:stretch/>
        </p:blipFill>
        <p:spPr>
          <a:xfrm>
            <a:off x="-1" y="0"/>
            <a:ext cx="5307067" cy="2634712"/>
          </a:xfrm>
          <a:prstGeom prst="rect">
            <a:avLst/>
          </a:prstGeom>
        </p:spPr>
      </p:pic>
    </p:spTree>
    <p:extLst>
      <p:ext uri="{BB962C8B-B14F-4D97-AF65-F5344CB8AC3E}">
        <p14:creationId xmlns:p14="http://schemas.microsoft.com/office/powerpoint/2010/main" val="15075230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98427" y="0"/>
            <a:ext cx="5908768" cy="744583"/>
          </a:xfrm>
        </p:spPr>
        <p:txBody>
          <a:bodyPr>
            <a:noAutofit/>
          </a:bodyPr>
          <a:lstStyle/>
          <a:p>
            <a:pPr algn="l"/>
            <a:r>
              <a:rPr lang="en-US" sz="3600" b="1" kern="0" spc="-130" dirty="0">
                <a:solidFill>
                  <a:srgbClr val="312E2A"/>
                </a:solidFill>
                <a:latin typeface="Lato"/>
                <a:cs typeface="Arial"/>
              </a:rPr>
              <a:t>LITERATURE REVIEW</a:t>
            </a:r>
            <a:endParaRPr lang="en-US" sz="4800" b="1" dirty="0">
              <a:latin typeface="Lato"/>
            </a:endParaRPr>
          </a:p>
        </p:txBody>
      </p:sp>
      <p:sp>
        <p:nvSpPr>
          <p:cNvPr id="3" name="Subtitle 2"/>
          <p:cNvSpPr>
            <a:spLocks noGrp="1"/>
          </p:cNvSpPr>
          <p:nvPr>
            <p:ph type="subTitle" idx="1"/>
          </p:nvPr>
        </p:nvSpPr>
        <p:spPr>
          <a:xfrm>
            <a:off x="372534" y="979715"/>
            <a:ext cx="10803467" cy="5878285"/>
          </a:xfrm>
        </p:spPr>
        <p:txBody>
          <a:bodyPr>
            <a:noAutofit/>
          </a:bodyPr>
          <a:lstStyle/>
          <a:p>
            <a:pPr algn="just">
              <a:lnSpc>
                <a:spcPct val="150000"/>
              </a:lnSpc>
            </a:pPr>
            <a:r>
              <a:rPr lang="en-US" sz="2600" dirty="0"/>
              <a:t>"Deep Learning for Object Detection in Remote Sensing Images: A Systematic Review and Meta-analysis" (H. Chen, Q. </a:t>
            </a:r>
            <a:r>
              <a:rPr lang="en-US" sz="2600" dirty="0" err="1"/>
              <a:t>Jin</a:t>
            </a:r>
            <a:r>
              <a:rPr lang="en-US" sz="2600" dirty="0"/>
              <a:t>, Q. Cao, et al., 2019): This review specifically explores the application of deep learning techniques for object detection in remote sensing images, including satellite imagery. It provides a systematic review of deep learning models, architectures, and datasets used in object detection tasks. The review analyzes the performance of different models and compares their strengths and limitations. It also discusses transfer learning, domain adaptation, and data augmentation techniques in the context of deep learning for object detection.</a:t>
            </a:r>
          </a:p>
        </p:txBody>
      </p:sp>
    </p:spTree>
    <p:extLst>
      <p:ext uri="{BB962C8B-B14F-4D97-AF65-F5344CB8AC3E}">
        <p14:creationId xmlns:p14="http://schemas.microsoft.com/office/powerpoint/2010/main" val="1518592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51231" y="152400"/>
            <a:ext cx="5908768" cy="744583"/>
          </a:xfrm>
        </p:spPr>
        <p:txBody>
          <a:bodyPr>
            <a:noAutofit/>
          </a:bodyPr>
          <a:lstStyle/>
          <a:p>
            <a:pPr algn="l"/>
            <a:r>
              <a:rPr lang="en-US" sz="3600" b="1" kern="0" spc="-130" dirty="0">
                <a:solidFill>
                  <a:srgbClr val="312E2A"/>
                </a:solidFill>
                <a:latin typeface="Lato"/>
                <a:cs typeface="Arial"/>
              </a:rPr>
              <a:t>LITERATURE REVIEW</a:t>
            </a:r>
            <a:endParaRPr lang="en-US" sz="4800" b="1" dirty="0">
              <a:latin typeface="Lato"/>
            </a:endParaRPr>
          </a:p>
        </p:txBody>
      </p:sp>
      <p:sp>
        <p:nvSpPr>
          <p:cNvPr id="3" name="Subtitle 2"/>
          <p:cNvSpPr>
            <a:spLocks noGrp="1"/>
          </p:cNvSpPr>
          <p:nvPr>
            <p:ph type="subTitle" idx="1"/>
          </p:nvPr>
        </p:nvSpPr>
        <p:spPr>
          <a:xfrm>
            <a:off x="266095" y="1267582"/>
            <a:ext cx="11604905" cy="5878285"/>
          </a:xfrm>
        </p:spPr>
        <p:txBody>
          <a:bodyPr>
            <a:noAutofit/>
          </a:bodyPr>
          <a:lstStyle/>
          <a:p>
            <a:pPr algn="just">
              <a:lnSpc>
                <a:spcPct val="150000"/>
              </a:lnSpc>
            </a:pPr>
            <a:r>
              <a:rPr lang="en-US" sz="2600" b="0" i="0" dirty="0">
                <a:effectLst/>
                <a:cs typeface="Segoe UI" panose="020B0502040204020203" pitchFamily="34" charset="0"/>
              </a:rPr>
              <a:t>"Object Detection in Remote Sensing Images: A Survey and a New Benchmark" (X. Zhu, H. Xu, B. Li, 2018): This review focuses on object detection in remote sensing images, which include satellite imagery. It presents a comprehensive survey of existing algorithms and benchmarks for evaluating object detection performance. The review discusses the challenges related to scale variations, complex backgrounds, and class imbalance in remote sensing images. It also highlights recent advancements in deep learning-based object detection methods and their application in remote sensing.</a:t>
            </a:r>
            <a:endParaRPr lang="en-US" sz="2600" dirty="0">
              <a:cs typeface="Segoe UI" panose="020B0502040204020203" pitchFamily="34" charset="0"/>
            </a:endParaRPr>
          </a:p>
        </p:txBody>
      </p:sp>
    </p:spTree>
    <p:extLst>
      <p:ext uri="{BB962C8B-B14F-4D97-AF65-F5344CB8AC3E}">
        <p14:creationId xmlns:p14="http://schemas.microsoft.com/office/powerpoint/2010/main" val="17866423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t="-6000" b="-6000"/>
          </a:stretch>
        </a:blipFill>
        <a:effectLst/>
      </p:bgPr>
    </p:bg>
    <p:spTree>
      <p:nvGrpSpPr>
        <p:cNvPr id="1" name=""/>
        <p:cNvGrpSpPr/>
        <p:nvPr/>
      </p:nvGrpSpPr>
      <p:grpSpPr>
        <a:xfrm>
          <a:off x="0" y="0"/>
          <a:ext cx="0" cy="0"/>
          <a:chOff x="0" y="0"/>
          <a:chExt cx="0" cy="0"/>
        </a:xfrm>
      </p:grpSpPr>
      <p:pic>
        <p:nvPicPr>
          <p:cNvPr id="31" name="Picture 30"/>
          <p:cNvPicPr>
            <a:picLocks noChangeAspect="1"/>
          </p:cNvPicPr>
          <p:nvPr/>
        </p:nvPicPr>
        <p:blipFill>
          <a:blip r:embed="rId3"/>
          <a:stretch>
            <a:fillRect/>
          </a:stretch>
        </p:blipFill>
        <p:spPr>
          <a:xfrm>
            <a:off x="8171881" y="2151703"/>
            <a:ext cx="3584759" cy="2755631"/>
          </a:xfrm>
          <a:prstGeom prst="rect">
            <a:avLst/>
          </a:prstGeom>
        </p:spPr>
      </p:pic>
      <p:pic>
        <p:nvPicPr>
          <p:cNvPr id="30" name="Picture 29"/>
          <p:cNvPicPr>
            <a:picLocks noChangeAspect="1"/>
          </p:cNvPicPr>
          <p:nvPr/>
        </p:nvPicPr>
        <p:blipFill>
          <a:blip r:embed="rId4"/>
          <a:stretch>
            <a:fillRect/>
          </a:stretch>
        </p:blipFill>
        <p:spPr>
          <a:xfrm>
            <a:off x="4384053" y="2150170"/>
            <a:ext cx="3579379" cy="2757164"/>
          </a:xfrm>
          <a:prstGeom prst="rect">
            <a:avLst/>
          </a:prstGeom>
        </p:spPr>
      </p:pic>
      <p:sp>
        <p:nvSpPr>
          <p:cNvPr id="20" name="Rectangle 19"/>
          <p:cNvSpPr/>
          <p:nvPr/>
        </p:nvSpPr>
        <p:spPr>
          <a:xfrm>
            <a:off x="101363" y="2194559"/>
            <a:ext cx="3937961" cy="3020908"/>
          </a:xfrm>
          <a:prstGeom prst="rect">
            <a:avLst/>
          </a:prstGeom>
          <a:solidFill>
            <a:schemeClr val="bg2">
              <a:lumMod val="75000"/>
            </a:schemeClr>
          </a:solidFill>
          <a:ln>
            <a:solidFill>
              <a:schemeClr val="bg1"/>
            </a:solidFill>
          </a:ln>
          <a:scene3d>
            <a:camera prst="orthographicFront"/>
            <a:lightRig rig="threePt" dir="t"/>
          </a:scene3d>
          <a:sp3d>
            <a:bevelT h="1079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3169920" y="235131"/>
            <a:ext cx="5908768" cy="744583"/>
          </a:xfrm>
        </p:spPr>
        <p:txBody>
          <a:bodyPr>
            <a:noAutofit/>
          </a:bodyPr>
          <a:lstStyle/>
          <a:p>
            <a:pPr algn="l"/>
            <a:r>
              <a:rPr lang="en-US" sz="3600" b="1" kern="0" spc="-130" dirty="0">
                <a:solidFill>
                  <a:srgbClr val="312E2A"/>
                </a:solidFill>
                <a:latin typeface="Lato"/>
                <a:cs typeface="Arial"/>
              </a:rPr>
              <a:t>AIMS AND OBJECTIVES</a:t>
            </a:r>
            <a:endParaRPr lang="en-US" sz="4800" b="1" dirty="0">
              <a:latin typeface="Lato"/>
            </a:endParaRPr>
          </a:p>
        </p:txBody>
      </p:sp>
      <p:sp>
        <p:nvSpPr>
          <p:cNvPr id="3" name="Subtitle 2"/>
          <p:cNvSpPr>
            <a:spLocks noGrp="1"/>
          </p:cNvSpPr>
          <p:nvPr>
            <p:ph type="subTitle" idx="1"/>
          </p:nvPr>
        </p:nvSpPr>
        <p:spPr>
          <a:xfrm>
            <a:off x="191587" y="2194559"/>
            <a:ext cx="3962401" cy="2730137"/>
          </a:xfrm>
        </p:spPr>
        <p:txBody>
          <a:bodyPr>
            <a:noAutofit/>
          </a:bodyPr>
          <a:lstStyle/>
          <a:p>
            <a:pPr marL="12700" marR="5080" lvl="0" algn="l" defTabSz="914400">
              <a:lnSpc>
                <a:spcPct val="149300"/>
              </a:lnSpc>
              <a:spcBef>
                <a:spcPts val="80"/>
              </a:spcBef>
            </a:pPr>
            <a:r>
              <a:rPr lang="en-US" dirty="0">
                <a:solidFill>
                  <a:srgbClr val="262525"/>
                </a:solidFill>
                <a:latin typeface="Lato"/>
                <a:cs typeface="Lato"/>
              </a:rPr>
              <a:t>The</a:t>
            </a:r>
            <a:r>
              <a:rPr lang="en-US" spc="-165" dirty="0">
                <a:solidFill>
                  <a:srgbClr val="262525"/>
                </a:solidFill>
                <a:latin typeface="Lato"/>
                <a:cs typeface="Lato"/>
              </a:rPr>
              <a:t> </a:t>
            </a:r>
            <a:r>
              <a:rPr lang="en-US" spc="-10" dirty="0">
                <a:solidFill>
                  <a:srgbClr val="262525"/>
                </a:solidFill>
                <a:latin typeface="Lato"/>
                <a:cs typeface="Lato"/>
              </a:rPr>
              <a:t>power</a:t>
            </a:r>
            <a:r>
              <a:rPr lang="en-US" spc="-145" dirty="0">
                <a:solidFill>
                  <a:srgbClr val="262525"/>
                </a:solidFill>
                <a:latin typeface="Lato"/>
                <a:cs typeface="Lato"/>
              </a:rPr>
              <a:t> </a:t>
            </a:r>
            <a:r>
              <a:rPr lang="en-US" spc="-20" dirty="0">
                <a:solidFill>
                  <a:srgbClr val="262525"/>
                </a:solidFill>
                <a:latin typeface="Lato"/>
                <a:cs typeface="Lato"/>
              </a:rPr>
              <a:t>of</a:t>
            </a:r>
            <a:r>
              <a:rPr lang="en-US" spc="-140" dirty="0">
                <a:solidFill>
                  <a:srgbClr val="262525"/>
                </a:solidFill>
                <a:latin typeface="Lato"/>
                <a:cs typeface="Lato"/>
              </a:rPr>
              <a:t> </a:t>
            </a:r>
            <a:r>
              <a:rPr lang="en-US" spc="-20" dirty="0">
                <a:solidFill>
                  <a:srgbClr val="262525"/>
                </a:solidFill>
                <a:latin typeface="Lato"/>
                <a:cs typeface="Lato"/>
              </a:rPr>
              <a:t>Deep</a:t>
            </a:r>
            <a:r>
              <a:rPr lang="en-US" spc="-130" dirty="0">
                <a:solidFill>
                  <a:srgbClr val="262525"/>
                </a:solidFill>
                <a:latin typeface="Lato"/>
                <a:cs typeface="Lato"/>
              </a:rPr>
              <a:t> </a:t>
            </a:r>
            <a:r>
              <a:rPr lang="en-US" spc="5" dirty="0">
                <a:solidFill>
                  <a:srgbClr val="262525"/>
                </a:solidFill>
                <a:latin typeface="Lato"/>
                <a:cs typeface="Lato"/>
              </a:rPr>
              <a:t>learning  </a:t>
            </a:r>
            <a:r>
              <a:rPr lang="en-US" spc="10" dirty="0">
                <a:solidFill>
                  <a:srgbClr val="262525"/>
                </a:solidFill>
                <a:latin typeface="Lato"/>
                <a:cs typeface="Lato"/>
              </a:rPr>
              <a:t>tools </a:t>
            </a:r>
            <a:r>
              <a:rPr lang="en-US" spc="20" dirty="0">
                <a:solidFill>
                  <a:srgbClr val="262525"/>
                </a:solidFill>
                <a:latin typeface="Lato"/>
                <a:cs typeface="Lato"/>
              </a:rPr>
              <a:t>in </a:t>
            </a:r>
            <a:r>
              <a:rPr lang="en-US" dirty="0">
                <a:solidFill>
                  <a:srgbClr val="262525"/>
                </a:solidFill>
                <a:latin typeface="Lato"/>
                <a:cs typeface="Lato"/>
              </a:rPr>
              <a:t>ArcGIS </a:t>
            </a:r>
            <a:r>
              <a:rPr lang="en-US" spc="10" dirty="0">
                <a:solidFill>
                  <a:srgbClr val="262525"/>
                </a:solidFill>
                <a:latin typeface="Lato"/>
                <a:cs typeface="Lato"/>
              </a:rPr>
              <a:t>Pro </a:t>
            </a:r>
            <a:r>
              <a:rPr lang="en-US" dirty="0">
                <a:solidFill>
                  <a:srgbClr val="262525"/>
                </a:solidFill>
                <a:latin typeface="Lato"/>
                <a:cs typeface="Lato"/>
              </a:rPr>
              <a:t>for  </a:t>
            </a:r>
            <a:r>
              <a:rPr lang="en-US" spc="-10" dirty="0">
                <a:solidFill>
                  <a:srgbClr val="262525"/>
                </a:solidFill>
                <a:latin typeface="Lato"/>
                <a:cs typeface="Lato"/>
              </a:rPr>
              <a:t>object </a:t>
            </a:r>
            <a:r>
              <a:rPr lang="en-US" spc="-5" dirty="0">
                <a:solidFill>
                  <a:srgbClr val="262525"/>
                </a:solidFill>
                <a:latin typeface="Lato"/>
                <a:cs typeface="Lato"/>
              </a:rPr>
              <a:t>detection and  recognition </a:t>
            </a:r>
            <a:r>
              <a:rPr lang="en-US" spc="20" dirty="0">
                <a:solidFill>
                  <a:srgbClr val="262525"/>
                </a:solidFill>
                <a:latin typeface="Lato"/>
                <a:cs typeface="Lato"/>
              </a:rPr>
              <a:t>in Satellite  </a:t>
            </a:r>
            <a:r>
              <a:rPr lang="en-US" spc="-10" dirty="0">
                <a:solidFill>
                  <a:srgbClr val="262525"/>
                </a:solidFill>
                <a:latin typeface="Lato"/>
                <a:cs typeface="Lato"/>
              </a:rPr>
              <a:t>Imagery.</a:t>
            </a:r>
            <a:endParaRPr lang="en-US" dirty="0">
              <a:solidFill>
                <a:prstClr val="black"/>
              </a:solidFill>
              <a:latin typeface="Lato"/>
              <a:cs typeface="Lato"/>
            </a:endParaRPr>
          </a:p>
        </p:txBody>
      </p:sp>
      <p:sp>
        <p:nvSpPr>
          <p:cNvPr id="4" name="Rectangle 3"/>
          <p:cNvSpPr/>
          <p:nvPr/>
        </p:nvSpPr>
        <p:spPr>
          <a:xfrm>
            <a:off x="4527235" y="2270631"/>
            <a:ext cx="3157627" cy="1665584"/>
          </a:xfrm>
          <a:prstGeom prst="rect">
            <a:avLst/>
          </a:prstGeom>
        </p:spPr>
        <p:txBody>
          <a:bodyPr wrap="square">
            <a:spAutoFit/>
          </a:bodyPr>
          <a:lstStyle/>
          <a:p>
            <a:pPr marL="12700" marR="5080" lvl="0">
              <a:lnSpc>
                <a:spcPct val="148100"/>
              </a:lnSpc>
              <a:spcBef>
                <a:spcPts val="100"/>
              </a:spcBef>
            </a:pPr>
            <a:r>
              <a:rPr lang="en-US" sz="2400" dirty="0">
                <a:solidFill>
                  <a:srgbClr val="262525"/>
                </a:solidFill>
                <a:latin typeface="Lato"/>
                <a:cs typeface="Lato"/>
              </a:rPr>
              <a:t>The</a:t>
            </a:r>
            <a:r>
              <a:rPr lang="en-US" sz="2400" spc="-175" dirty="0">
                <a:solidFill>
                  <a:srgbClr val="262525"/>
                </a:solidFill>
                <a:latin typeface="Lato"/>
                <a:cs typeface="Lato"/>
              </a:rPr>
              <a:t> </a:t>
            </a:r>
            <a:r>
              <a:rPr lang="en-US" sz="2400" spc="-10" dirty="0">
                <a:solidFill>
                  <a:srgbClr val="262525"/>
                </a:solidFill>
                <a:latin typeface="Lato"/>
                <a:cs typeface="Lato"/>
              </a:rPr>
              <a:t>challenges</a:t>
            </a:r>
            <a:r>
              <a:rPr lang="en-US" sz="2400" spc="-130" dirty="0">
                <a:solidFill>
                  <a:srgbClr val="262525"/>
                </a:solidFill>
                <a:latin typeface="Lato"/>
                <a:cs typeface="Lato"/>
              </a:rPr>
              <a:t> </a:t>
            </a:r>
            <a:r>
              <a:rPr lang="en-US" sz="2400" dirty="0">
                <a:solidFill>
                  <a:srgbClr val="262525"/>
                </a:solidFill>
                <a:latin typeface="Lato"/>
                <a:cs typeface="Lato"/>
              </a:rPr>
              <a:t>associated  </a:t>
            </a:r>
            <a:r>
              <a:rPr lang="en-US" sz="2400" spc="15" dirty="0">
                <a:solidFill>
                  <a:srgbClr val="262525"/>
                </a:solidFill>
                <a:latin typeface="Lato"/>
                <a:cs typeface="Lato"/>
              </a:rPr>
              <a:t>with </a:t>
            </a:r>
            <a:r>
              <a:rPr lang="en-US" sz="2400" spc="20" dirty="0">
                <a:solidFill>
                  <a:srgbClr val="262525"/>
                </a:solidFill>
                <a:latin typeface="Lato"/>
                <a:cs typeface="Lato"/>
              </a:rPr>
              <a:t>this</a:t>
            </a:r>
            <a:r>
              <a:rPr lang="en-US" sz="2400" spc="-265" dirty="0">
                <a:solidFill>
                  <a:srgbClr val="262525"/>
                </a:solidFill>
                <a:latin typeface="Lato"/>
                <a:cs typeface="Lato"/>
              </a:rPr>
              <a:t> </a:t>
            </a:r>
            <a:r>
              <a:rPr lang="en-US" sz="2400" spc="-20" dirty="0">
                <a:solidFill>
                  <a:srgbClr val="262525"/>
                </a:solidFill>
                <a:latin typeface="Lato"/>
                <a:cs typeface="Lato"/>
              </a:rPr>
              <a:t>technology.</a:t>
            </a:r>
            <a:endParaRPr lang="en-US" sz="2400" dirty="0">
              <a:solidFill>
                <a:prstClr val="black"/>
              </a:solidFill>
              <a:latin typeface="Lato"/>
              <a:cs typeface="Lato"/>
            </a:endParaRPr>
          </a:p>
        </p:txBody>
      </p:sp>
      <p:sp>
        <p:nvSpPr>
          <p:cNvPr id="5" name="Rectangle 4"/>
          <p:cNvSpPr/>
          <p:nvPr/>
        </p:nvSpPr>
        <p:spPr>
          <a:xfrm>
            <a:off x="8524952" y="2366555"/>
            <a:ext cx="2837315" cy="2325929"/>
          </a:xfrm>
          <a:prstGeom prst="rect">
            <a:avLst/>
          </a:prstGeom>
        </p:spPr>
        <p:txBody>
          <a:bodyPr wrap="square">
            <a:spAutoFit/>
          </a:bodyPr>
          <a:lstStyle/>
          <a:p>
            <a:pPr marL="0" marR="0" lvl="0" indent="0" defTabSz="914400" eaLnBrk="1" fontAlgn="auto" latinLnBrk="0" hangingPunct="1">
              <a:lnSpc>
                <a:spcPct val="15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262525"/>
                </a:solidFill>
                <a:effectLst/>
                <a:uLnTx/>
                <a:uFillTx/>
                <a:latin typeface="Lato"/>
                <a:cs typeface="Lato"/>
              </a:rPr>
              <a:t>A </a:t>
            </a:r>
            <a:r>
              <a:rPr kumimoji="0" lang="en-US" sz="2400" b="0" i="0" u="none" strike="noStrike" kern="0" cap="none" spc="-10" normalizeH="0" baseline="0" noProof="0" dirty="0">
                <a:ln>
                  <a:noFill/>
                </a:ln>
                <a:solidFill>
                  <a:srgbClr val="262525"/>
                </a:solidFill>
                <a:effectLst/>
                <a:uLnTx/>
                <a:uFillTx/>
                <a:latin typeface="Lato"/>
                <a:cs typeface="Lato"/>
              </a:rPr>
              <a:t>case </a:t>
            </a:r>
            <a:r>
              <a:rPr kumimoji="0" lang="en-US" sz="2400" b="0" i="0" u="none" strike="noStrike" kern="0" cap="none" spc="5" normalizeH="0" baseline="0" noProof="0" dirty="0">
                <a:ln>
                  <a:noFill/>
                </a:ln>
                <a:solidFill>
                  <a:srgbClr val="262525"/>
                </a:solidFill>
                <a:effectLst/>
                <a:uLnTx/>
                <a:uFillTx/>
                <a:latin typeface="Lato"/>
                <a:cs typeface="Lato"/>
              </a:rPr>
              <a:t>study </a:t>
            </a:r>
            <a:r>
              <a:rPr kumimoji="0" lang="en-US" sz="2400" b="0" i="0" u="none" strike="noStrike" kern="0" cap="none" spc="-15" normalizeH="0" baseline="0" noProof="0" dirty="0">
                <a:ln>
                  <a:noFill/>
                </a:ln>
                <a:solidFill>
                  <a:srgbClr val="262525"/>
                </a:solidFill>
                <a:effectLst/>
                <a:uLnTx/>
                <a:uFillTx/>
                <a:latin typeface="Lato"/>
                <a:cs typeface="Lato"/>
              </a:rPr>
              <a:t>on </a:t>
            </a:r>
            <a:r>
              <a:rPr kumimoji="0" lang="en-US" sz="2400" b="0" i="0" u="none" strike="noStrike" kern="0" cap="none" spc="-10" normalizeH="0" baseline="0" noProof="0" dirty="0">
                <a:ln>
                  <a:noFill/>
                </a:ln>
                <a:solidFill>
                  <a:srgbClr val="262525"/>
                </a:solidFill>
                <a:effectLst/>
                <a:uLnTx/>
                <a:uFillTx/>
                <a:latin typeface="Lato"/>
                <a:cs typeface="Lato"/>
              </a:rPr>
              <a:t>object  </a:t>
            </a:r>
            <a:r>
              <a:rPr kumimoji="0" lang="en-US" sz="2400" b="0" i="0" u="none" strike="noStrike" kern="0" cap="none" spc="-5" normalizeH="0" baseline="0" noProof="0" dirty="0">
                <a:ln>
                  <a:noFill/>
                </a:ln>
                <a:solidFill>
                  <a:srgbClr val="262525"/>
                </a:solidFill>
                <a:effectLst/>
                <a:uLnTx/>
                <a:uFillTx/>
                <a:latin typeface="Lato"/>
                <a:cs typeface="Lato"/>
              </a:rPr>
              <a:t>detection and</a:t>
            </a:r>
            <a:r>
              <a:rPr kumimoji="0" lang="en-US" sz="2400" b="0" i="0" u="none" strike="noStrike" kern="0" cap="none" spc="-275" normalizeH="0" baseline="0" noProof="0" dirty="0">
                <a:ln>
                  <a:noFill/>
                </a:ln>
                <a:solidFill>
                  <a:srgbClr val="262525"/>
                </a:solidFill>
                <a:effectLst/>
                <a:uLnTx/>
                <a:uFillTx/>
                <a:latin typeface="Lato"/>
                <a:cs typeface="Lato"/>
              </a:rPr>
              <a:t> </a:t>
            </a:r>
            <a:r>
              <a:rPr kumimoji="0" lang="en-US" sz="2400" b="0" i="0" u="none" strike="noStrike" kern="0" cap="none" spc="-5" normalizeH="0" baseline="0" noProof="0" dirty="0">
                <a:ln>
                  <a:noFill/>
                </a:ln>
                <a:solidFill>
                  <a:srgbClr val="262525"/>
                </a:solidFill>
                <a:effectLst/>
                <a:uLnTx/>
                <a:uFillTx/>
                <a:latin typeface="Lato"/>
                <a:cs typeface="Lato"/>
              </a:rPr>
              <a:t>recognition  </a:t>
            </a:r>
            <a:r>
              <a:rPr kumimoji="0" lang="en-US" sz="2400" b="0" i="0" u="none" strike="noStrike" kern="0" cap="none" spc="20" normalizeH="0" baseline="0" noProof="0" dirty="0">
                <a:ln>
                  <a:noFill/>
                </a:ln>
                <a:solidFill>
                  <a:srgbClr val="262525"/>
                </a:solidFill>
                <a:effectLst/>
                <a:uLnTx/>
                <a:uFillTx/>
                <a:latin typeface="Lato"/>
                <a:cs typeface="Lato"/>
              </a:rPr>
              <a:t>in</a:t>
            </a:r>
            <a:r>
              <a:rPr kumimoji="0" lang="en-US" sz="2400" b="0" i="0" u="none" strike="noStrike" kern="0" cap="none" spc="-135" normalizeH="0" baseline="0" noProof="0" dirty="0">
                <a:ln>
                  <a:noFill/>
                </a:ln>
                <a:solidFill>
                  <a:srgbClr val="262525"/>
                </a:solidFill>
                <a:effectLst/>
                <a:uLnTx/>
                <a:uFillTx/>
                <a:latin typeface="Lato"/>
                <a:cs typeface="Lato"/>
              </a:rPr>
              <a:t> </a:t>
            </a:r>
            <a:r>
              <a:rPr kumimoji="0" lang="en-US" sz="2400" b="0" i="0" u="none" strike="noStrike" kern="0" cap="none" spc="-25" normalizeH="0" baseline="0" noProof="0" dirty="0">
                <a:ln>
                  <a:noFill/>
                </a:ln>
                <a:solidFill>
                  <a:srgbClr val="262525"/>
                </a:solidFill>
                <a:effectLst/>
                <a:uLnTx/>
                <a:uFillTx/>
                <a:latin typeface="Lato"/>
                <a:cs typeface="Lato"/>
              </a:rPr>
              <a:t>Oyo</a:t>
            </a:r>
            <a:r>
              <a:rPr kumimoji="0" lang="en-US" sz="2400" b="0" i="0" u="none" strike="noStrike" kern="0" cap="none" spc="-130" normalizeH="0" baseline="0" noProof="0" dirty="0">
                <a:ln>
                  <a:noFill/>
                </a:ln>
                <a:solidFill>
                  <a:srgbClr val="262525"/>
                </a:solidFill>
                <a:effectLst/>
                <a:uLnTx/>
                <a:uFillTx/>
                <a:latin typeface="Lato"/>
                <a:cs typeface="Lato"/>
              </a:rPr>
              <a:t> </a:t>
            </a:r>
            <a:r>
              <a:rPr kumimoji="0" lang="en-US" sz="2400" b="0" i="0" u="none" strike="noStrike" kern="0" cap="none" spc="5" normalizeH="0" baseline="0" noProof="0" dirty="0">
                <a:ln>
                  <a:noFill/>
                </a:ln>
                <a:solidFill>
                  <a:srgbClr val="262525"/>
                </a:solidFill>
                <a:effectLst/>
                <a:uLnTx/>
                <a:uFillTx/>
                <a:latin typeface="Lato"/>
                <a:cs typeface="Lato"/>
              </a:rPr>
              <a:t>State,</a:t>
            </a:r>
            <a:r>
              <a:rPr kumimoji="0" lang="en-US" sz="2400" b="0" i="0" u="none" strike="noStrike" kern="0" cap="none" spc="-114" normalizeH="0" baseline="0" noProof="0" dirty="0">
                <a:ln>
                  <a:noFill/>
                </a:ln>
                <a:solidFill>
                  <a:srgbClr val="262525"/>
                </a:solidFill>
                <a:effectLst/>
                <a:uLnTx/>
                <a:uFillTx/>
                <a:latin typeface="Lato"/>
                <a:cs typeface="Lato"/>
              </a:rPr>
              <a:t> </a:t>
            </a:r>
            <a:r>
              <a:rPr kumimoji="0" lang="en-US" sz="2400" b="0" i="0" u="none" strike="noStrike" kern="0" cap="none" spc="5" normalizeH="0" baseline="0" noProof="0" dirty="0">
                <a:ln>
                  <a:noFill/>
                </a:ln>
                <a:solidFill>
                  <a:srgbClr val="262525"/>
                </a:solidFill>
                <a:effectLst/>
                <a:uLnTx/>
                <a:uFillTx/>
                <a:latin typeface="Lato"/>
                <a:cs typeface="Lato"/>
              </a:rPr>
              <a:t>Nigeria</a:t>
            </a:r>
            <a:endParaRPr kumimoji="0" lang="en-US" sz="3600" b="0" i="0" u="none" strike="noStrike" kern="0" cap="none" spc="0" normalizeH="0" baseline="0" noProof="0" dirty="0">
              <a:ln>
                <a:noFill/>
              </a:ln>
              <a:solidFill>
                <a:sysClr val="windowText" lastClr="000000"/>
              </a:solidFill>
              <a:effectLst/>
              <a:uLnTx/>
              <a:uFillTx/>
            </a:endParaRPr>
          </a:p>
        </p:txBody>
      </p:sp>
      <p:sp>
        <p:nvSpPr>
          <p:cNvPr id="9" name="Rectangle 8"/>
          <p:cNvSpPr/>
          <p:nvPr/>
        </p:nvSpPr>
        <p:spPr>
          <a:xfrm>
            <a:off x="0" y="1409729"/>
            <a:ext cx="3877985" cy="461665"/>
          </a:xfrm>
          <a:prstGeom prst="rect">
            <a:avLst/>
          </a:prstGeom>
        </p:spPr>
        <p:txBody>
          <a:bodyPr wrap="none">
            <a:spAutoFit/>
          </a:bodyPr>
          <a:lstStyle/>
          <a:p>
            <a:pPr marL="12700">
              <a:spcBef>
                <a:spcPts val="225"/>
              </a:spcBef>
              <a:tabLst>
                <a:tab pos="448309" algn="l"/>
                <a:tab pos="2783840" algn="l"/>
                <a:tab pos="3220085" algn="l"/>
              </a:tabLst>
            </a:pPr>
            <a:r>
              <a:rPr lang="en-US" sz="2400" spc="847" baseline="-4166" dirty="0">
                <a:solidFill>
                  <a:srgbClr val="262525"/>
                </a:solidFill>
                <a:latin typeface="Arial"/>
                <a:cs typeface="Arial"/>
              </a:rPr>
              <a:t> 	  </a:t>
            </a:r>
            <a:r>
              <a:rPr lang="en-US" sz="2400" b="1" spc="-190" dirty="0">
                <a:solidFill>
                  <a:srgbClr val="262525"/>
                </a:solidFill>
                <a:latin typeface="Arial"/>
                <a:cs typeface="Arial"/>
              </a:rPr>
              <a:t>To</a:t>
            </a:r>
            <a:r>
              <a:rPr lang="en-US" sz="2400" b="1" spc="-120" dirty="0">
                <a:solidFill>
                  <a:srgbClr val="262525"/>
                </a:solidFill>
                <a:latin typeface="Arial"/>
                <a:cs typeface="Arial"/>
              </a:rPr>
              <a:t> </a:t>
            </a:r>
            <a:r>
              <a:rPr lang="en-US" sz="2400" b="1" spc="-65" dirty="0">
                <a:solidFill>
                  <a:srgbClr val="262525"/>
                </a:solidFill>
                <a:latin typeface="Arial"/>
                <a:cs typeface="Arial"/>
              </a:rPr>
              <a:t>Demonstrate	</a:t>
            </a:r>
            <a:r>
              <a:rPr lang="en-US" sz="2400" spc="-97" baseline="-4385" dirty="0">
                <a:solidFill>
                  <a:srgbClr val="262525"/>
                </a:solidFill>
                <a:latin typeface="Arial"/>
                <a:cs typeface="Arial"/>
              </a:rPr>
              <a:t>	</a:t>
            </a:r>
            <a:endParaRPr lang="en-US" sz="2400" dirty="0">
              <a:latin typeface="Arial"/>
              <a:cs typeface="Arial"/>
            </a:endParaRPr>
          </a:p>
        </p:txBody>
      </p:sp>
      <p:sp>
        <p:nvSpPr>
          <p:cNvPr id="10" name="Rectangle 9"/>
          <p:cNvSpPr/>
          <p:nvPr/>
        </p:nvSpPr>
        <p:spPr>
          <a:xfrm>
            <a:off x="4527235" y="1409729"/>
            <a:ext cx="3436197" cy="461665"/>
          </a:xfrm>
          <a:prstGeom prst="rect">
            <a:avLst/>
          </a:prstGeom>
        </p:spPr>
        <p:txBody>
          <a:bodyPr wrap="none">
            <a:spAutoFit/>
          </a:bodyPr>
          <a:lstStyle/>
          <a:p>
            <a:pPr marL="12700">
              <a:spcBef>
                <a:spcPts val="225"/>
              </a:spcBef>
              <a:tabLst>
                <a:tab pos="448309" algn="l"/>
                <a:tab pos="2783840" algn="l"/>
                <a:tab pos="3220085" algn="l"/>
              </a:tabLst>
            </a:pPr>
            <a:r>
              <a:rPr lang="en-US" sz="2400" spc="847" baseline="-4166" dirty="0">
                <a:solidFill>
                  <a:srgbClr val="262525"/>
                </a:solidFill>
                <a:latin typeface="Arial"/>
                <a:cs typeface="Arial"/>
              </a:rPr>
              <a:t> 	</a:t>
            </a:r>
            <a:r>
              <a:rPr lang="en-US" sz="2400" b="1" spc="-190" dirty="0">
                <a:solidFill>
                  <a:srgbClr val="262525"/>
                </a:solidFill>
                <a:latin typeface="Arial"/>
                <a:cs typeface="Arial"/>
              </a:rPr>
              <a:t>To</a:t>
            </a:r>
            <a:r>
              <a:rPr lang="en-US" sz="2400" b="1" spc="-120" dirty="0">
                <a:solidFill>
                  <a:srgbClr val="262525"/>
                </a:solidFill>
                <a:latin typeface="Arial"/>
                <a:cs typeface="Arial"/>
              </a:rPr>
              <a:t> </a:t>
            </a:r>
            <a:r>
              <a:rPr lang="en-US" sz="2400" b="1" spc="-65" dirty="0">
                <a:solidFill>
                  <a:srgbClr val="262525"/>
                </a:solidFill>
                <a:latin typeface="Arial"/>
                <a:cs typeface="Arial"/>
              </a:rPr>
              <a:t>Discuss</a:t>
            </a:r>
            <a:r>
              <a:rPr lang="en-US" sz="2400" spc="-65" dirty="0">
                <a:solidFill>
                  <a:srgbClr val="262525"/>
                </a:solidFill>
                <a:latin typeface="Arial"/>
                <a:cs typeface="Arial"/>
              </a:rPr>
              <a:t>	</a:t>
            </a:r>
            <a:r>
              <a:rPr lang="en-US" sz="2400" spc="-97" baseline="-4385" dirty="0">
                <a:solidFill>
                  <a:srgbClr val="262525"/>
                </a:solidFill>
                <a:latin typeface="Arial"/>
                <a:cs typeface="Arial"/>
              </a:rPr>
              <a:t>	</a:t>
            </a:r>
            <a:endParaRPr lang="en-US" sz="2400" dirty="0">
              <a:latin typeface="Arial"/>
              <a:cs typeface="Arial"/>
            </a:endParaRPr>
          </a:p>
        </p:txBody>
      </p:sp>
      <p:sp>
        <p:nvSpPr>
          <p:cNvPr id="11" name="Rectangle 10"/>
          <p:cNvSpPr/>
          <p:nvPr/>
        </p:nvSpPr>
        <p:spPr>
          <a:xfrm>
            <a:off x="8640916" y="1363562"/>
            <a:ext cx="3436197" cy="523220"/>
          </a:xfrm>
          <a:prstGeom prst="rect">
            <a:avLst/>
          </a:prstGeom>
        </p:spPr>
        <p:txBody>
          <a:bodyPr wrap="none">
            <a:spAutoFit/>
          </a:bodyPr>
          <a:lstStyle/>
          <a:p>
            <a:pPr marL="12700">
              <a:spcBef>
                <a:spcPts val="225"/>
              </a:spcBef>
              <a:tabLst>
                <a:tab pos="448309" algn="l"/>
                <a:tab pos="2783840" algn="l"/>
                <a:tab pos="3220085" algn="l"/>
              </a:tabLst>
            </a:pPr>
            <a:r>
              <a:rPr lang="en-US" sz="2800" spc="847" baseline="-4166" dirty="0">
                <a:solidFill>
                  <a:srgbClr val="262525"/>
                </a:solidFill>
                <a:cs typeface="Arial"/>
              </a:rPr>
              <a:t> 	</a:t>
            </a:r>
            <a:r>
              <a:rPr lang="en-US" sz="2800" b="1" spc="-190" dirty="0">
                <a:solidFill>
                  <a:srgbClr val="262525"/>
                </a:solidFill>
                <a:cs typeface="Arial"/>
              </a:rPr>
              <a:t>To</a:t>
            </a:r>
            <a:r>
              <a:rPr lang="en-US" sz="2800" b="1" spc="-120" dirty="0">
                <a:solidFill>
                  <a:srgbClr val="262525"/>
                </a:solidFill>
                <a:cs typeface="Arial"/>
              </a:rPr>
              <a:t> </a:t>
            </a:r>
            <a:r>
              <a:rPr lang="en-US" sz="2800" b="1" spc="-65" dirty="0">
                <a:solidFill>
                  <a:srgbClr val="262525"/>
                </a:solidFill>
                <a:cs typeface="Arial"/>
              </a:rPr>
              <a:t>Present</a:t>
            </a:r>
            <a:r>
              <a:rPr lang="en-US" sz="2800" spc="-65" dirty="0">
                <a:solidFill>
                  <a:srgbClr val="262525"/>
                </a:solidFill>
                <a:cs typeface="Arial"/>
              </a:rPr>
              <a:t>	</a:t>
            </a:r>
            <a:r>
              <a:rPr lang="en-US" sz="2800" spc="-97" baseline="-4385" dirty="0">
                <a:solidFill>
                  <a:srgbClr val="262525"/>
                </a:solidFill>
                <a:cs typeface="Arial"/>
              </a:rPr>
              <a:t>	</a:t>
            </a:r>
            <a:endParaRPr lang="en-US" sz="2800" dirty="0">
              <a:cs typeface="Arial"/>
            </a:endParaRPr>
          </a:p>
        </p:txBody>
      </p:sp>
      <p:pic>
        <p:nvPicPr>
          <p:cNvPr id="12" name="Picture 11"/>
          <p:cNvPicPr>
            <a:picLocks noChangeAspect="1"/>
          </p:cNvPicPr>
          <p:nvPr/>
        </p:nvPicPr>
        <p:blipFill>
          <a:blip r:embed="rId5"/>
          <a:stretch>
            <a:fillRect/>
          </a:stretch>
        </p:blipFill>
        <p:spPr>
          <a:xfrm>
            <a:off x="101364" y="1409729"/>
            <a:ext cx="490638" cy="490638"/>
          </a:xfrm>
          <a:prstGeom prst="rect">
            <a:avLst/>
          </a:prstGeom>
          <a:noFill/>
          <a:effectLst>
            <a:reflection stA="45000" endPos="65000" dist="12700" dir="5400000" sy="-100000" algn="bl" rotWithShape="0"/>
            <a:softEdge rad="0"/>
          </a:effectLst>
          <a:scene3d>
            <a:camera prst="orthographicFront"/>
            <a:lightRig rig="threePt" dir="t"/>
          </a:scene3d>
          <a:sp3d>
            <a:bevelT w="101600" prst="angle"/>
          </a:sp3d>
        </p:spPr>
      </p:pic>
      <p:pic>
        <p:nvPicPr>
          <p:cNvPr id="27" name="Picture 26"/>
          <p:cNvPicPr>
            <a:picLocks noChangeAspect="1"/>
          </p:cNvPicPr>
          <p:nvPr/>
        </p:nvPicPr>
        <p:blipFill>
          <a:blip r:embed="rId6"/>
          <a:stretch>
            <a:fillRect/>
          </a:stretch>
        </p:blipFill>
        <p:spPr>
          <a:xfrm>
            <a:off x="4358693" y="1413536"/>
            <a:ext cx="534917" cy="1038826"/>
          </a:xfrm>
          <a:prstGeom prst="rect">
            <a:avLst/>
          </a:prstGeom>
        </p:spPr>
      </p:pic>
      <p:pic>
        <p:nvPicPr>
          <p:cNvPr id="29" name="Picture 28"/>
          <p:cNvPicPr>
            <a:picLocks noChangeAspect="1"/>
          </p:cNvPicPr>
          <p:nvPr/>
        </p:nvPicPr>
        <p:blipFill>
          <a:blip r:embed="rId7"/>
          <a:stretch>
            <a:fillRect/>
          </a:stretch>
        </p:blipFill>
        <p:spPr>
          <a:xfrm>
            <a:off x="8372669" y="1415952"/>
            <a:ext cx="536494" cy="1036410"/>
          </a:xfrm>
          <a:prstGeom prst="rect">
            <a:avLst/>
          </a:prstGeom>
        </p:spPr>
      </p:pic>
    </p:spTree>
    <p:extLst>
      <p:ext uri="{BB962C8B-B14F-4D97-AF65-F5344CB8AC3E}">
        <p14:creationId xmlns:p14="http://schemas.microsoft.com/office/powerpoint/2010/main" val="2502411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28965" y="220133"/>
            <a:ext cx="6738368" cy="744583"/>
          </a:xfrm>
        </p:spPr>
        <p:txBody>
          <a:bodyPr>
            <a:noAutofit/>
          </a:bodyPr>
          <a:lstStyle/>
          <a:p>
            <a:pPr marL="12700">
              <a:spcBef>
                <a:spcPts val="135"/>
              </a:spcBef>
            </a:pPr>
            <a:r>
              <a:rPr lang="en-US" sz="4400" b="1" spc="-40" dirty="0"/>
              <a:t>LIMITATIONS </a:t>
            </a:r>
            <a:r>
              <a:rPr lang="en-US" sz="4400" b="1" spc="-10" dirty="0"/>
              <a:t>OF </a:t>
            </a:r>
            <a:r>
              <a:rPr lang="en-US" sz="4400" b="1" spc="-20" dirty="0"/>
              <a:t>THE </a:t>
            </a:r>
            <a:r>
              <a:rPr lang="en-US" sz="4400" b="1" spc="-815" dirty="0"/>
              <a:t> </a:t>
            </a:r>
            <a:r>
              <a:rPr lang="en-US" sz="4400" b="1" spc="-75" dirty="0"/>
              <a:t>PROJECT</a:t>
            </a:r>
            <a:endParaRPr lang="en-US" sz="4400" b="1" dirty="0"/>
          </a:p>
        </p:txBody>
      </p:sp>
      <p:sp>
        <p:nvSpPr>
          <p:cNvPr id="3" name="Subtitle 2"/>
          <p:cNvSpPr>
            <a:spLocks noGrp="1"/>
          </p:cNvSpPr>
          <p:nvPr>
            <p:ph type="subTitle" idx="1"/>
          </p:nvPr>
        </p:nvSpPr>
        <p:spPr>
          <a:xfrm>
            <a:off x="411000" y="1330132"/>
            <a:ext cx="11239134" cy="5216466"/>
          </a:xfrm>
        </p:spPr>
        <p:txBody>
          <a:bodyPr>
            <a:noAutofit/>
          </a:bodyPr>
          <a:lstStyle/>
          <a:p>
            <a:pPr marL="12700" marR="5080" algn="just">
              <a:lnSpc>
                <a:spcPct val="150000"/>
              </a:lnSpc>
              <a:spcBef>
                <a:spcPts val="905"/>
              </a:spcBef>
            </a:pPr>
            <a:r>
              <a:rPr lang="en-US" sz="3200" spc="-20" dirty="0">
                <a:solidFill>
                  <a:srgbClr val="262525"/>
                </a:solidFill>
                <a:latin typeface="Lato"/>
                <a:cs typeface="Lato"/>
              </a:rPr>
              <a:t>One</a:t>
            </a:r>
            <a:r>
              <a:rPr lang="en-US" sz="3200" spc="-155" dirty="0">
                <a:solidFill>
                  <a:srgbClr val="262525"/>
                </a:solidFill>
                <a:latin typeface="Lato"/>
                <a:cs typeface="Lato"/>
              </a:rPr>
              <a:t> </a:t>
            </a:r>
            <a:r>
              <a:rPr lang="en-US" sz="3200" spc="-20" dirty="0">
                <a:solidFill>
                  <a:srgbClr val="262525"/>
                </a:solidFill>
                <a:latin typeface="Lato"/>
                <a:cs typeface="Lato"/>
              </a:rPr>
              <a:t>of</a:t>
            </a:r>
            <a:r>
              <a:rPr lang="en-US" sz="3200" spc="-125" dirty="0">
                <a:solidFill>
                  <a:srgbClr val="262525"/>
                </a:solidFill>
                <a:latin typeface="Lato"/>
                <a:cs typeface="Lato"/>
              </a:rPr>
              <a:t> </a:t>
            </a:r>
            <a:r>
              <a:rPr lang="en-US" sz="3200" spc="5" dirty="0">
                <a:solidFill>
                  <a:srgbClr val="262525"/>
                </a:solidFill>
                <a:latin typeface="Lato"/>
                <a:cs typeface="Lato"/>
              </a:rPr>
              <a:t>the</a:t>
            </a:r>
            <a:r>
              <a:rPr lang="en-US" sz="3200" spc="-150" dirty="0">
                <a:solidFill>
                  <a:srgbClr val="262525"/>
                </a:solidFill>
                <a:latin typeface="Lato"/>
                <a:cs typeface="Lato"/>
              </a:rPr>
              <a:t> </a:t>
            </a:r>
            <a:r>
              <a:rPr lang="en-US" sz="3200" spc="15" dirty="0">
                <a:solidFill>
                  <a:srgbClr val="262525"/>
                </a:solidFill>
                <a:latin typeface="Lato"/>
                <a:cs typeface="Lato"/>
              </a:rPr>
              <a:t>main</a:t>
            </a:r>
            <a:r>
              <a:rPr lang="en-US" sz="3200" spc="-120" dirty="0">
                <a:solidFill>
                  <a:srgbClr val="262525"/>
                </a:solidFill>
                <a:latin typeface="Lato"/>
                <a:cs typeface="Lato"/>
              </a:rPr>
              <a:t> </a:t>
            </a:r>
            <a:r>
              <a:rPr lang="en-US" sz="3200" spc="20" dirty="0">
                <a:solidFill>
                  <a:srgbClr val="262525"/>
                </a:solidFill>
                <a:latin typeface="Lato"/>
                <a:cs typeface="Lato"/>
              </a:rPr>
              <a:t>limitations</a:t>
            </a:r>
            <a:r>
              <a:rPr lang="en-US" sz="3200" spc="-105" dirty="0">
                <a:solidFill>
                  <a:srgbClr val="262525"/>
                </a:solidFill>
                <a:latin typeface="Lato"/>
                <a:cs typeface="Lato"/>
              </a:rPr>
              <a:t> </a:t>
            </a:r>
            <a:r>
              <a:rPr lang="en-US" sz="3200" spc="-20" dirty="0">
                <a:solidFill>
                  <a:srgbClr val="262525"/>
                </a:solidFill>
                <a:latin typeface="Lato"/>
                <a:cs typeface="Lato"/>
              </a:rPr>
              <a:t>of</a:t>
            </a:r>
            <a:r>
              <a:rPr lang="en-US" sz="3200" spc="-125" dirty="0">
                <a:solidFill>
                  <a:srgbClr val="262525"/>
                </a:solidFill>
                <a:latin typeface="Lato"/>
                <a:cs typeface="Lato"/>
              </a:rPr>
              <a:t> </a:t>
            </a:r>
            <a:r>
              <a:rPr lang="en-US" sz="3200" spc="20" dirty="0">
                <a:solidFill>
                  <a:srgbClr val="262525"/>
                </a:solidFill>
                <a:latin typeface="Lato"/>
                <a:cs typeface="Lato"/>
              </a:rPr>
              <a:t>this</a:t>
            </a:r>
            <a:r>
              <a:rPr lang="en-US" sz="3200" spc="-105" dirty="0">
                <a:solidFill>
                  <a:srgbClr val="262525"/>
                </a:solidFill>
                <a:latin typeface="Lato"/>
                <a:cs typeface="Lato"/>
              </a:rPr>
              <a:t> </a:t>
            </a:r>
            <a:r>
              <a:rPr lang="en-US" sz="3200" spc="-5" dirty="0">
                <a:solidFill>
                  <a:srgbClr val="262525"/>
                </a:solidFill>
                <a:latin typeface="Lato"/>
                <a:cs typeface="Lato"/>
              </a:rPr>
              <a:t>project</a:t>
            </a:r>
            <a:r>
              <a:rPr lang="en-US" sz="3200" spc="-95" dirty="0">
                <a:solidFill>
                  <a:srgbClr val="262525"/>
                </a:solidFill>
                <a:latin typeface="Lato"/>
                <a:cs typeface="Lato"/>
              </a:rPr>
              <a:t> </a:t>
            </a:r>
            <a:r>
              <a:rPr lang="en-US" sz="3200" spc="20" dirty="0">
                <a:solidFill>
                  <a:srgbClr val="262525"/>
                </a:solidFill>
                <a:latin typeface="Lato"/>
                <a:cs typeface="Lato"/>
              </a:rPr>
              <a:t>is</a:t>
            </a:r>
            <a:r>
              <a:rPr lang="en-US" sz="3200" spc="-105" dirty="0">
                <a:solidFill>
                  <a:srgbClr val="262525"/>
                </a:solidFill>
                <a:latin typeface="Lato"/>
                <a:cs typeface="Lato"/>
              </a:rPr>
              <a:t> </a:t>
            </a:r>
            <a:r>
              <a:rPr lang="en-US" sz="3200" spc="10" dirty="0">
                <a:solidFill>
                  <a:srgbClr val="262525"/>
                </a:solidFill>
                <a:latin typeface="Lato"/>
                <a:cs typeface="Lato"/>
              </a:rPr>
              <a:t>that</a:t>
            </a:r>
            <a:r>
              <a:rPr lang="en-US" sz="3200" spc="-95" dirty="0">
                <a:solidFill>
                  <a:srgbClr val="262525"/>
                </a:solidFill>
                <a:latin typeface="Lato"/>
                <a:cs typeface="Lato"/>
              </a:rPr>
              <a:t> </a:t>
            </a:r>
            <a:r>
              <a:rPr lang="en-US" sz="3200" spc="30" dirty="0">
                <a:solidFill>
                  <a:srgbClr val="262525"/>
                </a:solidFill>
                <a:latin typeface="Lato"/>
                <a:cs typeface="Lato"/>
              </a:rPr>
              <a:t>it</a:t>
            </a:r>
            <a:r>
              <a:rPr lang="en-US" sz="3200" spc="-95" dirty="0">
                <a:solidFill>
                  <a:srgbClr val="262525"/>
                </a:solidFill>
                <a:latin typeface="Lato"/>
                <a:cs typeface="Lato"/>
              </a:rPr>
              <a:t> </a:t>
            </a:r>
            <a:r>
              <a:rPr lang="en-US" sz="3200" spc="-20" dirty="0">
                <a:solidFill>
                  <a:srgbClr val="262525"/>
                </a:solidFill>
                <a:latin typeface="Lato"/>
                <a:cs typeface="Lato"/>
              </a:rPr>
              <a:t>focuses</a:t>
            </a:r>
            <a:r>
              <a:rPr lang="en-US" sz="3200" spc="-105" dirty="0">
                <a:solidFill>
                  <a:srgbClr val="262525"/>
                </a:solidFill>
                <a:latin typeface="Lato"/>
                <a:cs typeface="Lato"/>
              </a:rPr>
              <a:t> </a:t>
            </a:r>
            <a:r>
              <a:rPr lang="en-US" sz="3200" spc="-15" dirty="0">
                <a:solidFill>
                  <a:srgbClr val="262525"/>
                </a:solidFill>
                <a:latin typeface="Lato"/>
                <a:cs typeface="Lato"/>
              </a:rPr>
              <a:t>on</a:t>
            </a:r>
            <a:r>
              <a:rPr lang="en-US" sz="3200" spc="-120" dirty="0">
                <a:solidFill>
                  <a:srgbClr val="262525"/>
                </a:solidFill>
                <a:latin typeface="Lato"/>
                <a:cs typeface="Lato"/>
              </a:rPr>
              <a:t> </a:t>
            </a:r>
            <a:r>
              <a:rPr lang="en-US" sz="3200" spc="10" dirty="0">
                <a:solidFill>
                  <a:srgbClr val="262525"/>
                </a:solidFill>
                <a:latin typeface="Lato"/>
                <a:cs typeface="Lato"/>
              </a:rPr>
              <a:t>a</a:t>
            </a:r>
            <a:r>
              <a:rPr lang="en-US" sz="3200" spc="-130" dirty="0">
                <a:solidFill>
                  <a:srgbClr val="262525"/>
                </a:solidFill>
                <a:latin typeface="Lato"/>
                <a:cs typeface="Lato"/>
              </a:rPr>
              <a:t> </a:t>
            </a:r>
            <a:r>
              <a:rPr lang="en-US" sz="3200" spc="-5" dirty="0">
                <a:solidFill>
                  <a:srgbClr val="262525"/>
                </a:solidFill>
                <a:latin typeface="Lato"/>
                <a:cs typeface="Lato"/>
              </a:rPr>
              <a:t>specific</a:t>
            </a:r>
            <a:r>
              <a:rPr lang="en-US" sz="3200" spc="-150" dirty="0">
                <a:solidFill>
                  <a:srgbClr val="262525"/>
                </a:solidFill>
                <a:latin typeface="Lato"/>
                <a:cs typeface="Lato"/>
              </a:rPr>
              <a:t> </a:t>
            </a:r>
            <a:r>
              <a:rPr lang="en-US" sz="3200" spc="-10" dirty="0">
                <a:solidFill>
                  <a:srgbClr val="262525"/>
                </a:solidFill>
                <a:latin typeface="Lato"/>
                <a:cs typeface="Lato"/>
              </a:rPr>
              <a:t>region,  </a:t>
            </a:r>
            <a:r>
              <a:rPr lang="en-US" sz="3200" spc="-25" dirty="0">
                <a:solidFill>
                  <a:srgbClr val="262525"/>
                </a:solidFill>
                <a:latin typeface="Lato"/>
                <a:cs typeface="Lato"/>
              </a:rPr>
              <a:t>Oyo</a:t>
            </a:r>
            <a:r>
              <a:rPr lang="en-US" sz="3200" spc="-120" dirty="0">
                <a:solidFill>
                  <a:srgbClr val="262525"/>
                </a:solidFill>
                <a:latin typeface="Lato"/>
                <a:cs typeface="Lato"/>
              </a:rPr>
              <a:t> </a:t>
            </a:r>
            <a:r>
              <a:rPr lang="en-US" sz="3200" spc="15" dirty="0">
                <a:solidFill>
                  <a:srgbClr val="262525"/>
                </a:solidFill>
                <a:latin typeface="Lato"/>
                <a:cs typeface="Lato"/>
              </a:rPr>
              <a:t>State</a:t>
            </a:r>
            <a:r>
              <a:rPr lang="en-US" sz="3200" spc="-150" dirty="0">
                <a:solidFill>
                  <a:srgbClr val="262525"/>
                </a:solidFill>
                <a:latin typeface="Lato"/>
                <a:cs typeface="Lato"/>
              </a:rPr>
              <a:t> </a:t>
            </a:r>
            <a:r>
              <a:rPr lang="en-US" sz="3200" spc="20" dirty="0">
                <a:solidFill>
                  <a:srgbClr val="262525"/>
                </a:solidFill>
                <a:latin typeface="Lato"/>
                <a:cs typeface="Lato"/>
              </a:rPr>
              <a:t>in</a:t>
            </a:r>
            <a:r>
              <a:rPr lang="en-US" sz="3200" spc="-120" dirty="0">
                <a:solidFill>
                  <a:srgbClr val="262525"/>
                </a:solidFill>
                <a:latin typeface="Lato"/>
                <a:cs typeface="Lato"/>
              </a:rPr>
              <a:t> </a:t>
            </a:r>
            <a:r>
              <a:rPr lang="en-US" sz="3200" spc="5" dirty="0">
                <a:solidFill>
                  <a:srgbClr val="262525"/>
                </a:solidFill>
                <a:latin typeface="Lato"/>
                <a:cs typeface="Lato"/>
              </a:rPr>
              <a:t>Nigeria.</a:t>
            </a:r>
            <a:r>
              <a:rPr lang="en-US" sz="3200" spc="-105" dirty="0">
                <a:solidFill>
                  <a:srgbClr val="262525"/>
                </a:solidFill>
                <a:latin typeface="Lato"/>
                <a:cs typeface="Lato"/>
              </a:rPr>
              <a:t> </a:t>
            </a:r>
            <a:r>
              <a:rPr lang="en-US" sz="3200" dirty="0">
                <a:solidFill>
                  <a:srgbClr val="262525"/>
                </a:solidFill>
                <a:latin typeface="Lato"/>
                <a:cs typeface="Lato"/>
              </a:rPr>
              <a:t>The</a:t>
            </a:r>
            <a:r>
              <a:rPr lang="en-US" sz="3200" spc="-150" dirty="0">
                <a:solidFill>
                  <a:srgbClr val="262525"/>
                </a:solidFill>
                <a:latin typeface="Lato"/>
                <a:cs typeface="Lato"/>
              </a:rPr>
              <a:t> </a:t>
            </a:r>
            <a:r>
              <a:rPr lang="en-US" sz="3200" dirty="0">
                <a:solidFill>
                  <a:srgbClr val="262525"/>
                </a:solidFill>
                <a:latin typeface="Lato"/>
                <a:cs typeface="Lato"/>
              </a:rPr>
              <a:t>findings</a:t>
            </a:r>
            <a:r>
              <a:rPr lang="en-US" sz="3200" spc="-105" dirty="0">
                <a:solidFill>
                  <a:srgbClr val="262525"/>
                </a:solidFill>
                <a:latin typeface="Lato"/>
                <a:cs typeface="Lato"/>
              </a:rPr>
              <a:t> </a:t>
            </a:r>
            <a:r>
              <a:rPr lang="en-US" sz="3200" dirty="0">
                <a:solidFill>
                  <a:srgbClr val="262525"/>
                </a:solidFill>
                <a:latin typeface="Lato"/>
                <a:cs typeface="Lato"/>
              </a:rPr>
              <a:t>may</a:t>
            </a:r>
            <a:r>
              <a:rPr lang="en-US" sz="3200" spc="-130" dirty="0">
                <a:solidFill>
                  <a:srgbClr val="262525"/>
                </a:solidFill>
                <a:latin typeface="Lato"/>
                <a:cs typeface="Lato"/>
              </a:rPr>
              <a:t> </a:t>
            </a:r>
            <a:r>
              <a:rPr lang="en-US" sz="3200" spc="-5" dirty="0">
                <a:solidFill>
                  <a:srgbClr val="262525"/>
                </a:solidFill>
                <a:latin typeface="Lato"/>
                <a:cs typeface="Lato"/>
              </a:rPr>
              <a:t>not</a:t>
            </a:r>
            <a:r>
              <a:rPr lang="en-US" sz="3200" spc="-95" dirty="0">
                <a:solidFill>
                  <a:srgbClr val="262525"/>
                </a:solidFill>
                <a:latin typeface="Lato"/>
                <a:cs typeface="Lato"/>
              </a:rPr>
              <a:t> </a:t>
            </a:r>
            <a:r>
              <a:rPr lang="en-US" sz="3200" spc="-10" dirty="0">
                <a:solidFill>
                  <a:srgbClr val="262525"/>
                </a:solidFill>
                <a:latin typeface="Lato"/>
                <a:cs typeface="Lato"/>
              </a:rPr>
              <a:t>be</a:t>
            </a:r>
            <a:r>
              <a:rPr lang="en-US" sz="3200" spc="-150" dirty="0">
                <a:solidFill>
                  <a:srgbClr val="262525"/>
                </a:solidFill>
                <a:latin typeface="Lato"/>
                <a:cs typeface="Lato"/>
              </a:rPr>
              <a:t> </a:t>
            </a:r>
            <a:r>
              <a:rPr lang="en-US" sz="3200" spc="5" dirty="0">
                <a:solidFill>
                  <a:srgbClr val="262525"/>
                </a:solidFill>
                <a:latin typeface="Lato"/>
                <a:cs typeface="Lato"/>
              </a:rPr>
              <a:t>transferable</a:t>
            </a:r>
            <a:r>
              <a:rPr lang="en-US" sz="3200" spc="-150" dirty="0">
                <a:solidFill>
                  <a:srgbClr val="262525"/>
                </a:solidFill>
                <a:latin typeface="Lato"/>
                <a:cs typeface="Lato"/>
              </a:rPr>
              <a:t> </a:t>
            </a:r>
            <a:r>
              <a:rPr lang="en-US" sz="3200" spc="10" dirty="0">
                <a:solidFill>
                  <a:srgbClr val="262525"/>
                </a:solidFill>
                <a:latin typeface="Lato"/>
                <a:cs typeface="Lato"/>
              </a:rPr>
              <a:t>to</a:t>
            </a:r>
            <a:r>
              <a:rPr lang="en-US" sz="3200" spc="-120" dirty="0">
                <a:solidFill>
                  <a:srgbClr val="262525"/>
                </a:solidFill>
                <a:latin typeface="Lato"/>
                <a:cs typeface="Lato"/>
              </a:rPr>
              <a:t> </a:t>
            </a:r>
            <a:r>
              <a:rPr lang="en-US" sz="3200" dirty="0">
                <a:solidFill>
                  <a:srgbClr val="262525"/>
                </a:solidFill>
                <a:latin typeface="Lato"/>
                <a:cs typeface="Lato"/>
              </a:rPr>
              <a:t>other</a:t>
            </a:r>
            <a:r>
              <a:rPr lang="en-US" sz="3200" spc="-135" dirty="0">
                <a:solidFill>
                  <a:srgbClr val="262525"/>
                </a:solidFill>
                <a:latin typeface="Lato"/>
                <a:cs typeface="Lato"/>
              </a:rPr>
              <a:t> </a:t>
            </a:r>
            <a:r>
              <a:rPr lang="en-US" sz="3200" spc="-5" dirty="0">
                <a:solidFill>
                  <a:srgbClr val="262525"/>
                </a:solidFill>
                <a:latin typeface="Lato"/>
                <a:cs typeface="Lato"/>
              </a:rPr>
              <a:t>regions</a:t>
            </a:r>
            <a:r>
              <a:rPr lang="en-US" sz="3200" spc="-105" dirty="0">
                <a:solidFill>
                  <a:srgbClr val="262525"/>
                </a:solidFill>
                <a:latin typeface="Lato"/>
                <a:cs typeface="Lato"/>
              </a:rPr>
              <a:t> </a:t>
            </a:r>
            <a:r>
              <a:rPr lang="en-US" sz="3200" spc="-10" dirty="0">
                <a:solidFill>
                  <a:srgbClr val="262525"/>
                </a:solidFill>
                <a:latin typeface="Lato"/>
                <a:cs typeface="Lato"/>
              </a:rPr>
              <a:t>due  </a:t>
            </a:r>
            <a:r>
              <a:rPr lang="en-US" sz="3200" spc="10" dirty="0">
                <a:solidFill>
                  <a:srgbClr val="262525"/>
                </a:solidFill>
                <a:latin typeface="Lato"/>
                <a:cs typeface="Lato"/>
              </a:rPr>
              <a:t>to </a:t>
            </a:r>
            <a:r>
              <a:rPr lang="en-US" sz="3200" spc="-15" dirty="0">
                <a:solidFill>
                  <a:srgbClr val="262525"/>
                </a:solidFill>
                <a:latin typeface="Lato"/>
                <a:cs typeface="Lato"/>
              </a:rPr>
              <a:t>differences </a:t>
            </a:r>
            <a:r>
              <a:rPr lang="en-US" sz="3200" spc="20" dirty="0">
                <a:solidFill>
                  <a:srgbClr val="262525"/>
                </a:solidFill>
                <a:latin typeface="Lato"/>
                <a:cs typeface="Lato"/>
              </a:rPr>
              <a:t>in </a:t>
            </a:r>
            <a:r>
              <a:rPr lang="en-US" sz="3200" dirty="0">
                <a:solidFill>
                  <a:srgbClr val="262525"/>
                </a:solidFill>
                <a:latin typeface="Lato"/>
                <a:cs typeface="Lato"/>
              </a:rPr>
              <a:t>environmental conditions, </a:t>
            </a:r>
            <a:r>
              <a:rPr lang="en-US" sz="3200" spc="-10" dirty="0">
                <a:solidFill>
                  <a:srgbClr val="262525"/>
                </a:solidFill>
                <a:latin typeface="Lato"/>
                <a:cs typeface="Lato"/>
              </a:rPr>
              <a:t>object types, </a:t>
            </a:r>
            <a:r>
              <a:rPr lang="en-US" sz="3200" spc="-5" dirty="0">
                <a:solidFill>
                  <a:srgbClr val="262525"/>
                </a:solidFill>
                <a:latin typeface="Lato"/>
                <a:cs typeface="Lato"/>
              </a:rPr>
              <a:t>and </a:t>
            </a:r>
            <a:r>
              <a:rPr lang="en-US" sz="3200" dirty="0">
                <a:solidFill>
                  <a:srgbClr val="262525"/>
                </a:solidFill>
                <a:latin typeface="Lato"/>
                <a:cs typeface="Lato"/>
              </a:rPr>
              <a:t>other </a:t>
            </a:r>
            <a:r>
              <a:rPr lang="en-US" sz="3200" spc="-5" dirty="0">
                <a:solidFill>
                  <a:srgbClr val="262525"/>
                </a:solidFill>
                <a:latin typeface="Lato"/>
                <a:cs typeface="Lato"/>
              </a:rPr>
              <a:t>factors. </a:t>
            </a:r>
            <a:r>
              <a:rPr lang="en-US" sz="3200" spc="30" dirty="0">
                <a:solidFill>
                  <a:srgbClr val="262525"/>
                </a:solidFill>
                <a:latin typeface="Lato"/>
                <a:cs typeface="Lato"/>
              </a:rPr>
              <a:t>In  </a:t>
            </a:r>
            <a:r>
              <a:rPr lang="en-US" sz="3200" spc="5" dirty="0">
                <a:solidFill>
                  <a:srgbClr val="262525"/>
                </a:solidFill>
                <a:latin typeface="Lato"/>
                <a:cs typeface="Lato"/>
              </a:rPr>
              <a:t>addition, the </a:t>
            </a:r>
            <a:r>
              <a:rPr lang="en-US" sz="3200" spc="-5" dirty="0">
                <a:solidFill>
                  <a:srgbClr val="262525"/>
                </a:solidFill>
                <a:latin typeface="Lato"/>
                <a:cs typeface="Lato"/>
              </a:rPr>
              <a:t>project </a:t>
            </a:r>
            <a:r>
              <a:rPr lang="en-US" sz="3200" spc="20" dirty="0">
                <a:solidFill>
                  <a:srgbClr val="262525"/>
                </a:solidFill>
                <a:latin typeface="Lato"/>
                <a:cs typeface="Lato"/>
              </a:rPr>
              <a:t>is limited </a:t>
            </a:r>
            <a:r>
              <a:rPr lang="en-US" sz="3200" spc="-10" dirty="0">
                <a:solidFill>
                  <a:srgbClr val="262525"/>
                </a:solidFill>
                <a:latin typeface="Lato"/>
                <a:cs typeface="Lato"/>
              </a:rPr>
              <a:t>by </a:t>
            </a:r>
            <a:r>
              <a:rPr lang="en-US" sz="3200" spc="5" dirty="0">
                <a:solidFill>
                  <a:srgbClr val="262525"/>
                </a:solidFill>
                <a:latin typeface="Lato"/>
                <a:cs typeface="Lato"/>
              </a:rPr>
              <a:t>the </a:t>
            </a:r>
            <a:r>
              <a:rPr lang="en-US" sz="3200" spc="15" dirty="0">
                <a:solidFill>
                  <a:srgbClr val="262525"/>
                </a:solidFill>
                <a:latin typeface="Lato"/>
                <a:cs typeface="Lato"/>
              </a:rPr>
              <a:t>quality </a:t>
            </a:r>
            <a:r>
              <a:rPr lang="en-US" sz="3200" spc="-5" dirty="0">
                <a:solidFill>
                  <a:srgbClr val="262525"/>
                </a:solidFill>
                <a:latin typeface="Lato"/>
                <a:cs typeface="Lato"/>
              </a:rPr>
              <a:t>and </a:t>
            </a:r>
            <a:r>
              <a:rPr lang="en-US" sz="3200" spc="5" dirty="0">
                <a:solidFill>
                  <a:srgbClr val="262525"/>
                </a:solidFill>
                <a:latin typeface="Lato"/>
                <a:cs typeface="Lato"/>
              </a:rPr>
              <a:t>resolution </a:t>
            </a:r>
            <a:r>
              <a:rPr lang="en-US" sz="3200" spc="-20" dirty="0">
                <a:solidFill>
                  <a:srgbClr val="262525"/>
                </a:solidFill>
                <a:latin typeface="Lato"/>
                <a:cs typeface="Lato"/>
              </a:rPr>
              <a:t>of </a:t>
            </a:r>
            <a:r>
              <a:rPr lang="en-US" sz="3200" spc="5" dirty="0">
                <a:solidFill>
                  <a:srgbClr val="262525"/>
                </a:solidFill>
                <a:latin typeface="Lato"/>
                <a:cs typeface="Lato"/>
              </a:rPr>
              <a:t>the </a:t>
            </a:r>
            <a:r>
              <a:rPr lang="en-US" sz="3200" spc="10" dirty="0">
                <a:solidFill>
                  <a:srgbClr val="262525"/>
                </a:solidFill>
                <a:latin typeface="Lato"/>
                <a:cs typeface="Lato"/>
              </a:rPr>
              <a:t>available  </a:t>
            </a:r>
            <a:r>
              <a:rPr lang="en-US" sz="3200" spc="-15" dirty="0">
                <a:solidFill>
                  <a:srgbClr val="262525"/>
                </a:solidFill>
                <a:latin typeface="Lato"/>
                <a:cs typeface="Lato"/>
              </a:rPr>
              <a:t>imagery,</a:t>
            </a:r>
            <a:r>
              <a:rPr lang="en-US" sz="3200" spc="-110" dirty="0">
                <a:solidFill>
                  <a:srgbClr val="262525"/>
                </a:solidFill>
                <a:latin typeface="Lato"/>
                <a:cs typeface="Lato"/>
              </a:rPr>
              <a:t> </a:t>
            </a:r>
            <a:r>
              <a:rPr lang="en-US" sz="3200" spc="-5" dirty="0">
                <a:solidFill>
                  <a:srgbClr val="262525"/>
                </a:solidFill>
                <a:latin typeface="Lato"/>
                <a:cs typeface="Lato"/>
              </a:rPr>
              <a:t>which</a:t>
            </a:r>
            <a:r>
              <a:rPr lang="en-US" sz="3200" spc="-125" dirty="0">
                <a:solidFill>
                  <a:srgbClr val="262525"/>
                </a:solidFill>
                <a:latin typeface="Lato"/>
                <a:cs typeface="Lato"/>
              </a:rPr>
              <a:t> </a:t>
            </a:r>
            <a:r>
              <a:rPr lang="en-US" sz="3200" dirty="0">
                <a:solidFill>
                  <a:srgbClr val="262525"/>
                </a:solidFill>
                <a:latin typeface="Lato"/>
                <a:cs typeface="Lato"/>
              </a:rPr>
              <a:t>may</a:t>
            </a:r>
            <a:r>
              <a:rPr lang="en-US" sz="3200" spc="-140" dirty="0">
                <a:solidFill>
                  <a:srgbClr val="262525"/>
                </a:solidFill>
                <a:latin typeface="Lato"/>
                <a:cs typeface="Lato"/>
              </a:rPr>
              <a:t> </a:t>
            </a:r>
            <a:r>
              <a:rPr lang="en-US" sz="3200" spc="-20" dirty="0">
                <a:solidFill>
                  <a:srgbClr val="262525"/>
                </a:solidFill>
                <a:latin typeface="Lato"/>
                <a:cs typeface="Lato"/>
              </a:rPr>
              <a:t>affect</a:t>
            </a:r>
            <a:r>
              <a:rPr lang="en-US" sz="3200" spc="-100" dirty="0">
                <a:solidFill>
                  <a:srgbClr val="262525"/>
                </a:solidFill>
                <a:latin typeface="Lato"/>
                <a:cs typeface="Lato"/>
              </a:rPr>
              <a:t> </a:t>
            </a:r>
            <a:r>
              <a:rPr lang="en-US" sz="3200" spc="5" dirty="0">
                <a:solidFill>
                  <a:srgbClr val="262525"/>
                </a:solidFill>
                <a:latin typeface="Lato"/>
                <a:cs typeface="Lato"/>
              </a:rPr>
              <a:t>the</a:t>
            </a:r>
            <a:r>
              <a:rPr lang="en-US" sz="3200" spc="-155" dirty="0">
                <a:solidFill>
                  <a:srgbClr val="262525"/>
                </a:solidFill>
                <a:latin typeface="Lato"/>
                <a:cs typeface="Lato"/>
              </a:rPr>
              <a:t> </a:t>
            </a:r>
            <a:r>
              <a:rPr lang="en-US" sz="3200" spc="-15" dirty="0">
                <a:solidFill>
                  <a:srgbClr val="262525"/>
                </a:solidFill>
                <a:latin typeface="Lato"/>
                <a:cs typeface="Lato"/>
              </a:rPr>
              <a:t>accuracy</a:t>
            </a:r>
            <a:r>
              <a:rPr lang="en-US" sz="3200" spc="-140" dirty="0">
                <a:solidFill>
                  <a:srgbClr val="262525"/>
                </a:solidFill>
                <a:latin typeface="Lato"/>
                <a:cs typeface="Lato"/>
              </a:rPr>
              <a:t> </a:t>
            </a:r>
            <a:r>
              <a:rPr lang="en-US" sz="3200" spc="-20" dirty="0">
                <a:solidFill>
                  <a:srgbClr val="262525"/>
                </a:solidFill>
                <a:latin typeface="Lato"/>
                <a:cs typeface="Lato"/>
              </a:rPr>
              <a:t>of</a:t>
            </a:r>
            <a:r>
              <a:rPr lang="en-US" sz="3200" spc="-130" dirty="0">
                <a:solidFill>
                  <a:srgbClr val="262525"/>
                </a:solidFill>
                <a:latin typeface="Lato"/>
                <a:cs typeface="Lato"/>
              </a:rPr>
              <a:t> </a:t>
            </a:r>
            <a:r>
              <a:rPr lang="en-US" sz="3200" spc="5" dirty="0">
                <a:solidFill>
                  <a:srgbClr val="262525"/>
                </a:solidFill>
                <a:latin typeface="Lato"/>
                <a:cs typeface="Lato"/>
              </a:rPr>
              <a:t>the</a:t>
            </a:r>
            <a:r>
              <a:rPr lang="en-US" sz="3200" spc="-155" dirty="0">
                <a:solidFill>
                  <a:srgbClr val="262525"/>
                </a:solidFill>
                <a:latin typeface="Lato"/>
                <a:cs typeface="Lato"/>
              </a:rPr>
              <a:t> </a:t>
            </a:r>
            <a:r>
              <a:rPr lang="en-US" sz="3200" spc="5" dirty="0">
                <a:solidFill>
                  <a:srgbClr val="262525"/>
                </a:solidFill>
                <a:latin typeface="Lato"/>
                <a:cs typeface="Lato"/>
              </a:rPr>
              <a:t>results.</a:t>
            </a:r>
            <a:endParaRPr lang="en-US" sz="3200" dirty="0">
              <a:solidFill>
                <a:prstClr val="black"/>
              </a:solidFill>
              <a:latin typeface="Lato"/>
              <a:cs typeface="Lato"/>
            </a:endParaRPr>
          </a:p>
        </p:txBody>
      </p:sp>
    </p:spTree>
    <p:extLst>
      <p:ext uri="{BB962C8B-B14F-4D97-AF65-F5344CB8AC3E}">
        <p14:creationId xmlns:p14="http://schemas.microsoft.com/office/powerpoint/2010/main" val="1400398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6" name="Rectangle 25"/>
          <p:cNvSpPr/>
          <p:nvPr/>
        </p:nvSpPr>
        <p:spPr>
          <a:xfrm>
            <a:off x="16932" y="599840"/>
            <a:ext cx="11971867" cy="6258159"/>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p:cNvPicPr>
            <a:picLocks noChangeAspect="1"/>
          </p:cNvPicPr>
          <p:nvPr/>
        </p:nvPicPr>
        <p:blipFill>
          <a:blip r:embed="rId2"/>
          <a:stretch>
            <a:fillRect/>
          </a:stretch>
        </p:blipFill>
        <p:spPr>
          <a:xfrm>
            <a:off x="986940" y="4428842"/>
            <a:ext cx="4938138" cy="1759798"/>
          </a:xfrm>
          <a:prstGeom prst="rect">
            <a:avLst/>
          </a:prstGeom>
        </p:spPr>
      </p:pic>
      <p:pic>
        <p:nvPicPr>
          <p:cNvPr id="24" name="Picture 23"/>
          <p:cNvPicPr>
            <a:picLocks noChangeAspect="1"/>
          </p:cNvPicPr>
          <p:nvPr/>
        </p:nvPicPr>
        <p:blipFill>
          <a:blip r:embed="rId3"/>
          <a:stretch>
            <a:fillRect/>
          </a:stretch>
        </p:blipFill>
        <p:spPr>
          <a:xfrm>
            <a:off x="6644319" y="4506942"/>
            <a:ext cx="5124348" cy="1744943"/>
          </a:xfrm>
          <a:prstGeom prst="rect">
            <a:avLst/>
          </a:prstGeom>
        </p:spPr>
      </p:pic>
      <p:pic>
        <p:nvPicPr>
          <p:cNvPr id="25" name="Picture 24"/>
          <p:cNvPicPr>
            <a:picLocks noChangeAspect="1"/>
          </p:cNvPicPr>
          <p:nvPr/>
        </p:nvPicPr>
        <p:blipFill>
          <a:blip r:embed="rId3"/>
          <a:stretch>
            <a:fillRect/>
          </a:stretch>
        </p:blipFill>
        <p:spPr>
          <a:xfrm>
            <a:off x="4390366" y="1357058"/>
            <a:ext cx="4307255" cy="1490061"/>
          </a:xfrm>
          <a:prstGeom prst="rect">
            <a:avLst/>
          </a:prstGeom>
        </p:spPr>
      </p:pic>
      <p:sp>
        <p:nvSpPr>
          <p:cNvPr id="2" name="Title 1"/>
          <p:cNvSpPr>
            <a:spLocks noGrp="1"/>
          </p:cNvSpPr>
          <p:nvPr>
            <p:ph type="ctrTitle"/>
          </p:nvPr>
        </p:nvSpPr>
        <p:spPr>
          <a:xfrm>
            <a:off x="3139780" y="-27659"/>
            <a:ext cx="5908768" cy="627500"/>
          </a:xfrm>
        </p:spPr>
        <p:txBody>
          <a:bodyPr>
            <a:noAutofit/>
          </a:bodyPr>
          <a:lstStyle/>
          <a:p>
            <a:pPr marL="12700">
              <a:spcBef>
                <a:spcPts val="135"/>
              </a:spcBef>
            </a:pPr>
            <a:r>
              <a:rPr lang="en-US" sz="4400" b="1" spc="-360" dirty="0">
                <a:latin typeface="+mn-lt"/>
              </a:rPr>
              <a:t>METHODOLOGY</a:t>
            </a:r>
            <a:endParaRPr lang="en-US" sz="4400" b="1" dirty="0">
              <a:latin typeface="+mn-lt"/>
            </a:endParaRPr>
          </a:p>
        </p:txBody>
      </p:sp>
      <p:grpSp>
        <p:nvGrpSpPr>
          <p:cNvPr id="7" name="object 4"/>
          <p:cNvGrpSpPr/>
          <p:nvPr/>
        </p:nvGrpSpPr>
        <p:grpSpPr>
          <a:xfrm>
            <a:off x="1647825" y="3156341"/>
            <a:ext cx="8143875" cy="791210"/>
            <a:chOff x="1647825" y="3156341"/>
            <a:chExt cx="8143875" cy="791210"/>
          </a:xfrm>
        </p:grpSpPr>
        <p:sp>
          <p:nvSpPr>
            <p:cNvPr id="8" name="object 5"/>
            <p:cNvSpPr/>
            <p:nvPr/>
          </p:nvSpPr>
          <p:spPr>
            <a:xfrm>
              <a:off x="1647825" y="3343274"/>
              <a:ext cx="8143875" cy="603885"/>
            </a:xfrm>
            <a:custGeom>
              <a:avLst/>
              <a:gdLst/>
              <a:ahLst/>
              <a:cxnLst/>
              <a:rect l="l" t="t" r="r" b="b"/>
              <a:pathLst>
                <a:path w="8143875" h="603885">
                  <a:moveTo>
                    <a:pt x="8143875" y="0"/>
                  </a:moveTo>
                  <a:lnTo>
                    <a:pt x="0" y="0"/>
                  </a:lnTo>
                  <a:lnTo>
                    <a:pt x="0" y="38100"/>
                  </a:lnTo>
                  <a:lnTo>
                    <a:pt x="1973592" y="38100"/>
                  </a:lnTo>
                  <a:lnTo>
                    <a:pt x="1973592" y="603656"/>
                  </a:lnTo>
                  <a:lnTo>
                    <a:pt x="2002167" y="603656"/>
                  </a:lnTo>
                  <a:lnTo>
                    <a:pt x="2002167" y="38100"/>
                  </a:lnTo>
                  <a:lnTo>
                    <a:pt x="8143875" y="38100"/>
                  </a:lnTo>
                  <a:lnTo>
                    <a:pt x="8143875" y="0"/>
                  </a:lnTo>
                  <a:close/>
                </a:path>
              </a:pathLst>
            </a:custGeom>
            <a:solidFill>
              <a:srgbClr val="B4B6E3"/>
            </a:solidFill>
          </p:spPr>
          <p:txBody>
            <a:bodyPr wrap="square" lIns="0" tIns="0" rIns="0" bIns="0" rtlCol="0"/>
            <a:lstStyle/>
            <a:p>
              <a:endParaRPr/>
            </a:p>
          </p:txBody>
        </p:sp>
        <p:sp>
          <p:nvSpPr>
            <p:cNvPr id="9" name="object 6"/>
            <p:cNvSpPr/>
            <p:nvPr/>
          </p:nvSpPr>
          <p:spPr>
            <a:xfrm>
              <a:off x="3452812" y="3161103"/>
              <a:ext cx="371475" cy="371475"/>
            </a:xfrm>
            <a:custGeom>
              <a:avLst/>
              <a:gdLst/>
              <a:ahLst/>
              <a:cxnLst/>
              <a:rect l="l" t="t" r="r" b="b"/>
              <a:pathLst>
                <a:path w="371475" h="371475">
                  <a:moveTo>
                    <a:pt x="322526" y="371475"/>
                  </a:moveTo>
                  <a:lnTo>
                    <a:pt x="48947" y="371475"/>
                  </a:lnTo>
                  <a:lnTo>
                    <a:pt x="45540" y="371139"/>
                  </a:lnTo>
                  <a:lnTo>
                    <a:pt x="10739" y="351052"/>
                  </a:lnTo>
                  <a:lnTo>
                    <a:pt x="0" y="322526"/>
                  </a:lnTo>
                  <a:lnTo>
                    <a:pt x="0" y="48947"/>
                  </a:lnTo>
                  <a:lnTo>
                    <a:pt x="17776" y="12911"/>
                  </a:lnTo>
                  <a:lnTo>
                    <a:pt x="48947" y="0"/>
                  </a:lnTo>
                  <a:lnTo>
                    <a:pt x="322526" y="0"/>
                  </a:lnTo>
                  <a:lnTo>
                    <a:pt x="358562" y="17776"/>
                  </a:lnTo>
                  <a:lnTo>
                    <a:pt x="371475" y="48947"/>
                  </a:lnTo>
                  <a:lnTo>
                    <a:pt x="371475" y="322526"/>
                  </a:lnTo>
                  <a:lnTo>
                    <a:pt x="353698" y="358562"/>
                  </a:lnTo>
                  <a:lnTo>
                    <a:pt x="325934" y="371139"/>
                  </a:lnTo>
                  <a:close/>
                </a:path>
              </a:pathLst>
            </a:custGeom>
            <a:solidFill>
              <a:srgbClr val="D9DAF1"/>
            </a:solidFill>
          </p:spPr>
          <p:txBody>
            <a:bodyPr wrap="square" lIns="0" tIns="0" rIns="0" bIns="0" rtlCol="0"/>
            <a:lstStyle/>
            <a:p>
              <a:endParaRPr dirty="0"/>
            </a:p>
          </p:txBody>
        </p:sp>
        <p:sp>
          <p:nvSpPr>
            <p:cNvPr id="10" name="object 7"/>
            <p:cNvSpPr/>
            <p:nvPr/>
          </p:nvSpPr>
          <p:spPr>
            <a:xfrm>
              <a:off x="3452812" y="3161103"/>
              <a:ext cx="371475" cy="371475"/>
            </a:xfrm>
            <a:custGeom>
              <a:avLst/>
              <a:gdLst/>
              <a:ahLst/>
              <a:cxnLst/>
              <a:rect l="l" t="t" r="r" b="b"/>
              <a:pathLst>
                <a:path w="371475" h="371475">
                  <a:moveTo>
                    <a:pt x="0" y="319087"/>
                  </a:moveTo>
                  <a:lnTo>
                    <a:pt x="0" y="52387"/>
                  </a:lnTo>
                  <a:lnTo>
                    <a:pt x="0" y="48947"/>
                  </a:lnTo>
                  <a:lnTo>
                    <a:pt x="335" y="45540"/>
                  </a:lnTo>
                  <a:lnTo>
                    <a:pt x="1006" y="42167"/>
                  </a:lnTo>
                  <a:lnTo>
                    <a:pt x="1677" y="38793"/>
                  </a:lnTo>
                  <a:lnTo>
                    <a:pt x="2671" y="35517"/>
                  </a:lnTo>
                  <a:lnTo>
                    <a:pt x="3987" y="32339"/>
                  </a:lnTo>
                  <a:lnTo>
                    <a:pt x="5304" y="29161"/>
                  </a:lnTo>
                  <a:lnTo>
                    <a:pt x="6917" y="26142"/>
                  </a:lnTo>
                  <a:lnTo>
                    <a:pt x="8828" y="23282"/>
                  </a:lnTo>
                  <a:lnTo>
                    <a:pt x="10739" y="20422"/>
                  </a:lnTo>
                  <a:lnTo>
                    <a:pt x="23282" y="8828"/>
                  </a:lnTo>
                  <a:lnTo>
                    <a:pt x="26142" y="6917"/>
                  </a:lnTo>
                  <a:lnTo>
                    <a:pt x="48947" y="0"/>
                  </a:lnTo>
                  <a:lnTo>
                    <a:pt x="52387" y="0"/>
                  </a:lnTo>
                  <a:lnTo>
                    <a:pt x="319087" y="0"/>
                  </a:lnTo>
                  <a:lnTo>
                    <a:pt x="322526" y="0"/>
                  </a:lnTo>
                  <a:lnTo>
                    <a:pt x="325934" y="335"/>
                  </a:lnTo>
                  <a:lnTo>
                    <a:pt x="348192" y="8828"/>
                  </a:lnTo>
                  <a:lnTo>
                    <a:pt x="351052" y="10739"/>
                  </a:lnTo>
                  <a:lnTo>
                    <a:pt x="370468" y="42167"/>
                  </a:lnTo>
                  <a:lnTo>
                    <a:pt x="371139" y="45540"/>
                  </a:lnTo>
                  <a:lnTo>
                    <a:pt x="371475" y="48947"/>
                  </a:lnTo>
                  <a:lnTo>
                    <a:pt x="371475" y="52387"/>
                  </a:lnTo>
                  <a:lnTo>
                    <a:pt x="371475" y="319087"/>
                  </a:lnTo>
                  <a:lnTo>
                    <a:pt x="371475" y="322526"/>
                  </a:lnTo>
                  <a:lnTo>
                    <a:pt x="371139" y="325934"/>
                  </a:lnTo>
                  <a:lnTo>
                    <a:pt x="370468" y="329307"/>
                  </a:lnTo>
                  <a:lnTo>
                    <a:pt x="369797" y="332681"/>
                  </a:lnTo>
                  <a:lnTo>
                    <a:pt x="345332" y="364556"/>
                  </a:lnTo>
                  <a:lnTo>
                    <a:pt x="329307" y="370468"/>
                  </a:lnTo>
                  <a:lnTo>
                    <a:pt x="325934" y="371139"/>
                  </a:lnTo>
                  <a:lnTo>
                    <a:pt x="322526" y="371475"/>
                  </a:lnTo>
                  <a:lnTo>
                    <a:pt x="319087" y="371475"/>
                  </a:lnTo>
                  <a:lnTo>
                    <a:pt x="52387" y="371475"/>
                  </a:lnTo>
                  <a:lnTo>
                    <a:pt x="48947" y="371475"/>
                  </a:lnTo>
                  <a:lnTo>
                    <a:pt x="45540" y="371139"/>
                  </a:lnTo>
                  <a:lnTo>
                    <a:pt x="42167" y="370468"/>
                  </a:lnTo>
                  <a:lnTo>
                    <a:pt x="38793" y="369797"/>
                  </a:lnTo>
                  <a:lnTo>
                    <a:pt x="8828" y="348192"/>
                  </a:lnTo>
                  <a:lnTo>
                    <a:pt x="6917" y="345332"/>
                  </a:lnTo>
                  <a:lnTo>
                    <a:pt x="1006" y="329307"/>
                  </a:lnTo>
                  <a:lnTo>
                    <a:pt x="335" y="325934"/>
                  </a:lnTo>
                  <a:lnTo>
                    <a:pt x="0" y="322526"/>
                  </a:lnTo>
                  <a:lnTo>
                    <a:pt x="0" y="319087"/>
                  </a:lnTo>
                  <a:close/>
                </a:path>
              </a:pathLst>
            </a:custGeom>
            <a:ln w="9525">
              <a:solidFill>
                <a:srgbClr val="B4B6E3"/>
              </a:solidFill>
            </a:ln>
          </p:spPr>
          <p:txBody>
            <a:bodyPr wrap="square" lIns="0" tIns="0" rIns="0" bIns="0" rtlCol="0"/>
            <a:lstStyle/>
            <a:p>
              <a:endParaRPr/>
            </a:p>
          </p:txBody>
        </p:sp>
      </p:grpSp>
      <p:pic>
        <p:nvPicPr>
          <p:cNvPr id="11" name="Picture 10"/>
          <p:cNvPicPr>
            <a:picLocks noChangeAspect="1"/>
          </p:cNvPicPr>
          <p:nvPr/>
        </p:nvPicPr>
        <p:blipFill rotWithShape="1">
          <a:blip r:embed="rId4"/>
          <a:srcRect r="55537" b="-748"/>
          <a:stretch/>
        </p:blipFill>
        <p:spPr>
          <a:xfrm>
            <a:off x="6897188" y="3161103"/>
            <a:ext cx="3621542" cy="792332"/>
          </a:xfrm>
          <a:prstGeom prst="rect">
            <a:avLst/>
          </a:prstGeom>
        </p:spPr>
      </p:pic>
      <p:pic>
        <p:nvPicPr>
          <p:cNvPr id="12" name="Picture 11"/>
          <p:cNvPicPr>
            <a:picLocks noChangeAspect="1"/>
          </p:cNvPicPr>
          <p:nvPr/>
        </p:nvPicPr>
        <p:blipFill rotWithShape="1">
          <a:blip r:embed="rId4"/>
          <a:srcRect r="55537" b="-748"/>
          <a:stretch/>
        </p:blipFill>
        <p:spPr>
          <a:xfrm rot="10800000">
            <a:off x="4551317" y="2773510"/>
            <a:ext cx="3621542" cy="797412"/>
          </a:xfrm>
          <a:prstGeom prst="rect">
            <a:avLst/>
          </a:prstGeom>
        </p:spPr>
      </p:pic>
      <p:sp>
        <p:nvSpPr>
          <p:cNvPr id="13" name="Rectangle 12"/>
          <p:cNvSpPr/>
          <p:nvPr/>
        </p:nvSpPr>
        <p:spPr>
          <a:xfrm>
            <a:off x="4601263" y="844259"/>
            <a:ext cx="4086112" cy="1969770"/>
          </a:xfrm>
          <a:prstGeom prst="rect">
            <a:avLst/>
          </a:prstGeom>
        </p:spPr>
        <p:txBody>
          <a:bodyPr wrap="square">
            <a:spAutoFit/>
          </a:bodyPr>
          <a:lstStyle/>
          <a:p>
            <a:r>
              <a:rPr lang="en-US" sz="2400" b="1" dirty="0"/>
              <a:t>IMAGE PRE-PROCESSING</a:t>
            </a:r>
          </a:p>
          <a:p>
            <a:endParaRPr lang="en-US" dirty="0"/>
          </a:p>
          <a:p>
            <a:r>
              <a:rPr lang="en-US" sz="2000" dirty="0"/>
              <a:t>We carried out atmospheric correction,  radiometric correction, and image segmentation  to create a uniform dataset.</a:t>
            </a:r>
          </a:p>
        </p:txBody>
      </p:sp>
      <p:sp>
        <p:nvSpPr>
          <p:cNvPr id="15" name="Rectangle 14"/>
          <p:cNvSpPr/>
          <p:nvPr/>
        </p:nvSpPr>
        <p:spPr>
          <a:xfrm>
            <a:off x="1049867" y="4538186"/>
            <a:ext cx="4559196" cy="1602746"/>
          </a:xfrm>
          <a:prstGeom prst="rect">
            <a:avLst/>
          </a:prstGeom>
        </p:spPr>
        <p:txBody>
          <a:bodyPr wrap="square">
            <a:spAutoFit/>
          </a:bodyPr>
          <a:lstStyle/>
          <a:p>
            <a:pPr marL="12700" marR="5080" lvl="0">
              <a:lnSpc>
                <a:spcPct val="125000"/>
              </a:lnSpc>
              <a:spcBef>
                <a:spcPts val="100"/>
              </a:spcBef>
            </a:pPr>
            <a:r>
              <a:rPr lang="en-US" sz="2000" spc="-225" dirty="0">
                <a:solidFill>
                  <a:srgbClr val="262525"/>
                </a:solidFill>
                <a:cs typeface="Arial"/>
              </a:rPr>
              <a:t>We </a:t>
            </a:r>
            <a:r>
              <a:rPr lang="en-US" sz="2000" spc="-85" dirty="0">
                <a:solidFill>
                  <a:srgbClr val="262525"/>
                </a:solidFill>
                <a:cs typeface="Arial"/>
              </a:rPr>
              <a:t>collected </a:t>
            </a:r>
            <a:r>
              <a:rPr lang="en-US" sz="2000" spc="-105" dirty="0">
                <a:solidFill>
                  <a:srgbClr val="262525"/>
                </a:solidFill>
                <a:cs typeface="Arial"/>
              </a:rPr>
              <a:t>multispectral </a:t>
            </a:r>
            <a:r>
              <a:rPr lang="en-US" sz="2000" spc="-85" dirty="0">
                <a:solidFill>
                  <a:srgbClr val="262525"/>
                </a:solidFill>
                <a:cs typeface="Arial"/>
              </a:rPr>
              <a:t>satellite </a:t>
            </a:r>
            <a:r>
              <a:rPr lang="en-US" sz="2000" spc="-135" dirty="0">
                <a:solidFill>
                  <a:srgbClr val="262525"/>
                </a:solidFill>
                <a:cs typeface="Arial"/>
              </a:rPr>
              <a:t>imagery</a:t>
            </a:r>
            <a:r>
              <a:rPr lang="en-US" sz="2000" spc="-270" dirty="0">
                <a:solidFill>
                  <a:srgbClr val="262525"/>
                </a:solidFill>
                <a:cs typeface="Arial"/>
              </a:rPr>
              <a:t>  </a:t>
            </a:r>
            <a:r>
              <a:rPr lang="en-US" sz="2000" spc="-30" dirty="0">
                <a:solidFill>
                  <a:srgbClr val="262525"/>
                </a:solidFill>
                <a:cs typeface="Arial"/>
              </a:rPr>
              <a:t>of  </a:t>
            </a:r>
            <a:r>
              <a:rPr lang="en-US" sz="2000" spc="-130" dirty="0">
                <a:solidFill>
                  <a:srgbClr val="262525"/>
                </a:solidFill>
                <a:cs typeface="Arial"/>
              </a:rPr>
              <a:t>Oyo </a:t>
            </a:r>
            <a:r>
              <a:rPr lang="en-US" sz="2000" spc="-100" dirty="0">
                <a:solidFill>
                  <a:srgbClr val="262525"/>
                </a:solidFill>
                <a:cs typeface="Arial"/>
              </a:rPr>
              <a:t>State, </a:t>
            </a:r>
            <a:r>
              <a:rPr lang="en-US" sz="2000" spc="-114" dirty="0">
                <a:solidFill>
                  <a:srgbClr val="262525"/>
                </a:solidFill>
                <a:cs typeface="Arial"/>
              </a:rPr>
              <a:t>Nigeria </a:t>
            </a:r>
            <a:r>
              <a:rPr lang="en-US" sz="2000" spc="-100" dirty="0">
                <a:solidFill>
                  <a:srgbClr val="262525"/>
                </a:solidFill>
                <a:cs typeface="Arial"/>
              </a:rPr>
              <a:t>from 2015-2020 </a:t>
            </a:r>
            <a:r>
              <a:rPr lang="en-US" sz="2000" spc="-130" dirty="0">
                <a:solidFill>
                  <a:srgbClr val="262525"/>
                </a:solidFill>
                <a:cs typeface="Arial"/>
              </a:rPr>
              <a:t>using  Landsat </a:t>
            </a:r>
            <a:r>
              <a:rPr lang="en-US" sz="2000" spc="-60" dirty="0">
                <a:solidFill>
                  <a:srgbClr val="262525"/>
                </a:solidFill>
                <a:cs typeface="Arial"/>
              </a:rPr>
              <a:t>8 and Google </a:t>
            </a:r>
            <a:r>
              <a:rPr lang="en-US" sz="2000" spc="-60" dirty="0" err="1">
                <a:solidFill>
                  <a:srgbClr val="262525"/>
                </a:solidFill>
                <a:cs typeface="Arial"/>
              </a:rPr>
              <a:t>Satelite</a:t>
            </a:r>
            <a:r>
              <a:rPr lang="en-US" sz="2000" spc="-60" dirty="0">
                <a:solidFill>
                  <a:srgbClr val="262525"/>
                </a:solidFill>
                <a:cs typeface="Arial"/>
              </a:rPr>
              <a:t> Imagery of some area for Accuracy Assessment</a:t>
            </a:r>
            <a:endParaRPr lang="en-US" sz="2000" dirty="0">
              <a:solidFill>
                <a:prstClr val="black"/>
              </a:solidFill>
              <a:cs typeface="Arial"/>
            </a:endParaRPr>
          </a:p>
        </p:txBody>
      </p:sp>
      <p:sp>
        <p:nvSpPr>
          <p:cNvPr id="16" name="Rectangle 15"/>
          <p:cNvSpPr/>
          <p:nvPr/>
        </p:nvSpPr>
        <p:spPr>
          <a:xfrm>
            <a:off x="6842625" y="4526644"/>
            <a:ext cx="4657156" cy="1614288"/>
          </a:xfrm>
          <a:prstGeom prst="rect">
            <a:avLst/>
          </a:prstGeom>
        </p:spPr>
        <p:txBody>
          <a:bodyPr wrap="square">
            <a:spAutoFit/>
          </a:bodyPr>
          <a:lstStyle/>
          <a:p>
            <a:pPr marL="12700" marR="5080" lvl="0" indent="-1905">
              <a:lnSpc>
                <a:spcPct val="126299"/>
              </a:lnSpc>
              <a:spcBef>
                <a:spcPts val="75"/>
              </a:spcBef>
            </a:pPr>
            <a:r>
              <a:rPr lang="en-US" sz="2000" spc="-225" dirty="0">
                <a:solidFill>
                  <a:srgbClr val="262525"/>
                </a:solidFill>
                <a:cs typeface="Arial"/>
              </a:rPr>
              <a:t>We </a:t>
            </a:r>
            <a:r>
              <a:rPr lang="en-US" sz="2000" spc="-140" dirty="0">
                <a:solidFill>
                  <a:srgbClr val="262525"/>
                </a:solidFill>
                <a:cs typeface="Arial"/>
              </a:rPr>
              <a:t>used </a:t>
            </a:r>
            <a:r>
              <a:rPr lang="en-US" sz="2000" spc="-75" dirty="0">
                <a:solidFill>
                  <a:srgbClr val="262525"/>
                </a:solidFill>
                <a:cs typeface="Arial"/>
              </a:rPr>
              <a:t>the </a:t>
            </a:r>
            <a:r>
              <a:rPr lang="en-US" sz="2000" spc="-90" dirty="0">
                <a:solidFill>
                  <a:srgbClr val="262525"/>
                </a:solidFill>
                <a:cs typeface="Arial"/>
              </a:rPr>
              <a:t>object-based </a:t>
            </a:r>
            <a:r>
              <a:rPr lang="en-US" sz="2000" spc="-140" dirty="0">
                <a:solidFill>
                  <a:srgbClr val="262525"/>
                </a:solidFill>
                <a:cs typeface="Arial"/>
              </a:rPr>
              <a:t>image </a:t>
            </a:r>
            <a:r>
              <a:rPr lang="en-US" sz="2000" spc="-130" dirty="0">
                <a:solidFill>
                  <a:srgbClr val="262525"/>
                </a:solidFill>
                <a:cs typeface="Arial"/>
              </a:rPr>
              <a:t>analysis  </a:t>
            </a:r>
            <a:r>
              <a:rPr lang="en-US" sz="2000" spc="-110" dirty="0">
                <a:solidFill>
                  <a:srgbClr val="262525"/>
                </a:solidFill>
                <a:cs typeface="Arial"/>
              </a:rPr>
              <a:t>technique</a:t>
            </a:r>
            <a:r>
              <a:rPr lang="en-US" sz="2000" spc="-170" dirty="0">
                <a:solidFill>
                  <a:srgbClr val="262525"/>
                </a:solidFill>
                <a:cs typeface="Arial"/>
              </a:rPr>
              <a:t> </a:t>
            </a:r>
            <a:r>
              <a:rPr lang="en-US" sz="2000" spc="-135" dirty="0">
                <a:solidFill>
                  <a:srgbClr val="262525"/>
                </a:solidFill>
                <a:cs typeface="Arial"/>
              </a:rPr>
              <a:t>and</a:t>
            </a:r>
            <a:r>
              <a:rPr lang="en-US" sz="2000" spc="-145" dirty="0">
                <a:solidFill>
                  <a:srgbClr val="262525"/>
                </a:solidFill>
                <a:cs typeface="Arial"/>
              </a:rPr>
              <a:t> </a:t>
            </a:r>
            <a:r>
              <a:rPr lang="en-US" sz="2000" spc="-114" dirty="0">
                <a:solidFill>
                  <a:srgbClr val="262525"/>
                </a:solidFill>
                <a:cs typeface="Arial"/>
              </a:rPr>
              <a:t>Google satellite imagery </a:t>
            </a:r>
            <a:r>
              <a:rPr lang="en-US" sz="2000" spc="-85" dirty="0">
                <a:solidFill>
                  <a:srgbClr val="262525"/>
                </a:solidFill>
                <a:cs typeface="Arial"/>
              </a:rPr>
              <a:t>data</a:t>
            </a:r>
            <a:r>
              <a:rPr lang="en-US" sz="2000" spc="-145" dirty="0">
                <a:solidFill>
                  <a:srgbClr val="262525"/>
                </a:solidFill>
                <a:cs typeface="Arial"/>
              </a:rPr>
              <a:t> </a:t>
            </a:r>
            <a:r>
              <a:rPr lang="en-US" sz="2000" spc="-20" dirty="0">
                <a:solidFill>
                  <a:srgbClr val="262525"/>
                </a:solidFill>
                <a:cs typeface="Arial"/>
              </a:rPr>
              <a:t>to</a:t>
            </a:r>
            <a:r>
              <a:rPr lang="en-US" sz="2000" spc="-110" dirty="0">
                <a:solidFill>
                  <a:srgbClr val="262525"/>
                </a:solidFill>
                <a:cs typeface="Arial"/>
              </a:rPr>
              <a:t> </a:t>
            </a:r>
            <a:r>
              <a:rPr lang="en-US" sz="2000" spc="-85" dirty="0">
                <a:solidFill>
                  <a:srgbClr val="262525"/>
                </a:solidFill>
                <a:cs typeface="Arial"/>
              </a:rPr>
              <a:t>train</a:t>
            </a:r>
            <a:r>
              <a:rPr lang="en-US" sz="2000" spc="-170" dirty="0">
                <a:solidFill>
                  <a:srgbClr val="262525"/>
                </a:solidFill>
                <a:cs typeface="Arial"/>
              </a:rPr>
              <a:t> </a:t>
            </a:r>
            <a:r>
              <a:rPr lang="en-US" sz="2000" spc="-100" dirty="0">
                <a:solidFill>
                  <a:srgbClr val="262525"/>
                </a:solidFill>
                <a:cs typeface="Arial"/>
              </a:rPr>
              <a:t>our </a:t>
            </a:r>
            <a:r>
              <a:rPr lang="en-US" sz="2000" spc="-145" dirty="0">
                <a:solidFill>
                  <a:srgbClr val="262525"/>
                </a:solidFill>
                <a:cs typeface="Arial"/>
              </a:rPr>
              <a:t>machine </a:t>
            </a:r>
            <a:r>
              <a:rPr lang="en-US" sz="2000" spc="-130" dirty="0">
                <a:solidFill>
                  <a:srgbClr val="262525"/>
                </a:solidFill>
                <a:cs typeface="Arial"/>
              </a:rPr>
              <a:t>learning models </a:t>
            </a:r>
            <a:r>
              <a:rPr lang="en-US" sz="2000" spc="-50" dirty="0">
                <a:solidFill>
                  <a:srgbClr val="262525"/>
                </a:solidFill>
                <a:cs typeface="Arial"/>
              </a:rPr>
              <a:t>for </a:t>
            </a:r>
            <a:r>
              <a:rPr lang="en-US" sz="2000" spc="-80" dirty="0">
                <a:solidFill>
                  <a:srgbClr val="262525"/>
                </a:solidFill>
                <a:cs typeface="Arial"/>
              </a:rPr>
              <a:t>object</a:t>
            </a:r>
            <a:r>
              <a:rPr lang="en-US" sz="2000" spc="-295" dirty="0">
                <a:solidFill>
                  <a:srgbClr val="262525"/>
                </a:solidFill>
                <a:cs typeface="Arial"/>
              </a:rPr>
              <a:t> </a:t>
            </a:r>
            <a:r>
              <a:rPr lang="en-US" sz="2000" spc="-80" dirty="0">
                <a:solidFill>
                  <a:srgbClr val="262525"/>
                </a:solidFill>
                <a:cs typeface="Arial"/>
              </a:rPr>
              <a:t>detection </a:t>
            </a:r>
            <a:r>
              <a:rPr lang="en-US" sz="2000" spc="-135" dirty="0">
                <a:solidFill>
                  <a:srgbClr val="262525"/>
                </a:solidFill>
                <a:cs typeface="Arial"/>
              </a:rPr>
              <a:t>and</a:t>
            </a:r>
            <a:r>
              <a:rPr lang="en-US" sz="2000" spc="-145" dirty="0">
                <a:solidFill>
                  <a:srgbClr val="262525"/>
                </a:solidFill>
                <a:cs typeface="Arial"/>
              </a:rPr>
              <a:t> </a:t>
            </a:r>
            <a:r>
              <a:rPr lang="en-US" sz="2000" spc="-100" dirty="0">
                <a:solidFill>
                  <a:srgbClr val="262525"/>
                </a:solidFill>
                <a:cs typeface="Arial"/>
              </a:rPr>
              <a:t>recognition.</a:t>
            </a:r>
            <a:endParaRPr lang="en-US" sz="2000" dirty="0">
              <a:solidFill>
                <a:prstClr val="black"/>
              </a:solidFill>
              <a:cs typeface="Arial"/>
            </a:endParaRPr>
          </a:p>
        </p:txBody>
      </p:sp>
      <p:sp>
        <p:nvSpPr>
          <p:cNvPr id="17" name="Rectangle 16"/>
          <p:cNvSpPr/>
          <p:nvPr/>
        </p:nvSpPr>
        <p:spPr>
          <a:xfrm>
            <a:off x="2320022" y="3879691"/>
            <a:ext cx="2413674" cy="477054"/>
          </a:xfrm>
          <a:prstGeom prst="rect">
            <a:avLst/>
          </a:prstGeom>
        </p:spPr>
        <p:txBody>
          <a:bodyPr wrap="none">
            <a:spAutoFit/>
          </a:bodyPr>
          <a:lstStyle/>
          <a:p>
            <a:pPr marL="12700" lvl="0">
              <a:spcBef>
                <a:spcPts val="95"/>
              </a:spcBef>
            </a:pPr>
            <a:r>
              <a:rPr lang="en-US" sz="2500" b="1" spc="-160" dirty="0">
                <a:solidFill>
                  <a:srgbClr val="262525"/>
                </a:solidFill>
                <a:cs typeface="Arial"/>
              </a:rPr>
              <a:t>DATA </a:t>
            </a:r>
            <a:r>
              <a:rPr lang="en-US" sz="2500" b="1" spc="-75" dirty="0">
                <a:solidFill>
                  <a:srgbClr val="262525"/>
                </a:solidFill>
                <a:cs typeface="Arial"/>
              </a:rPr>
              <a:t>COLLECTION</a:t>
            </a:r>
            <a:endParaRPr lang="en-US" sz="2500" b="1" dirty="0">
              <a:solidFill>
                <a:prstClr val="black"/>
              </a:solidFill>
              <a:cs typeface="Arial"/>
            </a:endParaRPr>
          </a:p>
        </p:txBody>
      </p:sp>
      <p:sp>
        <p:nvSpPr>
          <p:cNvPr id="18" name="Rectangle 17"/>
          <p:cNvSpPr/>
          <p:nvPr/>
        </p:nvSpPr>
        <p:spPr>
          <a:xfrm>
            <a:off x="7107080" y="3984804"/>
            <a:ext cx="4128246" cy="430887"/>
          </a:xfrm>
          <a:prstGeom prst="rect">
            <a:avLst/>
          </a:prstGeom>
        </p:spPr>
        <p:txBody>
          <a:bodyPr wrap="none">
            <a:spAutoFit/>
          </a:bodyPr>
          <a:lstStyle/>
          <a:p>
            <a:pPr marL="12700" lvl="0">
              <a:spcBef>
                <a:spcPts val="95"/>
              </a:spcBef>
            </a:pPr>
            <a:r>
              <a:rPr lang="en-US" sz="2200" b="1" spc="-160" dirty="0">
                <a:solidFill>
                  <a:srgbClr val="262525"/>
                </a:solidFill>
                <a:cs typeface="Arial"/>
              </a:rPr>
              <a:t>OBJECT DETECTION AND RECOGNITION</a:t>
            </a:r>
            <a:endParaRPr lang="en-US" sz="2200" b="1" dirty="0">
              <a:solidFill>
                <a:prstClr val="black"/>
              </a:solidFill>
              <a:cs typeface="Arial"/>
            </a:endParaRPr>
          </a:p>
        </p:txBody>
      </p:sp>
      <p:sp>
        <p:nvSpPr>
          <p:cNvPr id="19" name="Rectangle 18"/>
          <p:cNvSpPr/>
          <p:nvPr/>
        </p:nvSpPr>
        <p:spPr>
          <a:xfrm>
            <a:off x="3467015" y="3172215"/>
            <a:ext cx="350927" cy="338554"/>
          </a:xfrm>
          <a:prstGeom prst="rect">
            <a:avLst/>
          </a:prstGeom>
        </p:spPr>
        <p:txBody>
          <a:bodyPr wrap="square">
            <a:spAutoFit/>
          </a:bodyPr>
          <a:lstStyle/>
          <a:p>
            <a:pPr marL="12700" lvl="0">
              <a:spcBef>
                <a:spcPts val="95"/>
              </a:spcBef>
            </a:pPr>
            <a:r>
              <a:rPr lang="en-US" sz="1600" spc="-160" dirty="0">
                <a:solidFill>
                  <a:srgbClr val="262525"/>
                </a:solidFill>
                <a:latin typeface="Arial"/>
                <a:cs typeface="Arial"/>
              </a:rPr>
              <a:t>1</a:t>
            </a:r>
            <a:endParaRPr lang="en-US" sz="1600" dirty="0">
              <a:solidFill>
                <a:prstClr val="black"/>
              </a:solidFill>
              <a:latin typeface="Arial"/>
              <a:cs typeface="Arial"/>
            </a:endParaRPr>
          </a:p>
        </p:txBody>
      </p:sp>
      <p:sp>
        <p:nvSpPr>
          <p:cNvPr id="21" name="Rectangle 20"/>
          <p:cNvSpPr/>
          <p:nvPr/>
        </p:nvSpPr>
        <p:spPr>
          <a:xfrm>
            <a:off x="6007283" y="3213911"/>
            <a:ext cx="350927" cy="338554"/>
          </a:xfrm>
          <a:prstGeom prst="rect">
            <a:avLst/>
          </a:prstGeom>
        </p:spPr>
        <p:txBody>
          <a:bodyPr wrap="square">
            <a:spAutoFit/>
          </a:bodyPr>
          <a:lstStyle/>
          <a:p>
            <a:pPr marL="12700" lvl="0">
              <a:spcBef>
                <a:spcPts val="95"/>
              </a:spcBef>
            </a:pPr>
            <a:r>
              <a:rPr lang="en-US" sz="1600" spc="-160" dirty="0">
                <a:solidFill>
                  <a:srgbClr val="262525"/>
                </a:solidFill>
                <a:latin typeface="Arial"/>
                <a:cs typeface="Arial"/>
              </a:rPr>
              <a:t>2</a:t>
            </a:r>
            <a:endParaRPr lang="en-US" sz="1600" dirty="0">
              <a:solidFill>
                <a:prstClr val="black"/>
              </a:solidFill>
              <a:latin typeface="Arial"/>
              <a:cs typeface="Arial"/>
            </a:endParaRPr>
          </a:p>
        </p:txBody>
      </p:sp>
      <p:sp>
        <p:nvSpPr>
          <p:cNvPr id="22" name="Rectangle 21"/>
          <p:cNvSpPr/>
          <p:nvPr/>
        </p:nvSpPr>
        <p:spPr>
          <a:xfrm>
            <a:off x="8697621" y="3172215"/>
            <a:ext cx="350927" cy="338554"/>
          </a:xfrm>
          <a:prstGeom prst="rect">
            <a:avLst/>
          </a:prstGeom>
        </p:spPr>
        <p:txBody>
          <a:bodyPr wrap="square">
            <a:spAutoFit/>
          </a:bodyPr>
          <a:lstStyle/>
          <a:p>
            <a:pPr marL="12700" lvl="0">
              <a:spcBef>
                <a:spcPts val="95"/>
              </a:spcBef>
            </a:pPr>
            <a:r>
              <a:rPr lang="en-US" sz="1600" spc="-160" dirty="0">
                <a:solidFill>
                  <a:srgbClr val="262525"/>
                </a:solidFill>
                <a:latin typeface="Arial"/>
                <a:cs typeface="Arial"/>
              </a:rPr>
              <a:t>3</a:t>
            </a:r>
            <a:endParaRPr lang="en-US" sz="1600" dirty="0">
              <a:solidFill>
                <a:prstClr val="black"/>
              </a:solidFill>
              <a:latin typeface="Arial"/>
              <a:cs typeface="Arial"/>
            </a:endParaRPr>
          </a:p>
        </p:txBody>
      </p:sp>
    </p:spTree>
    <p:extLst>
      <p:ext uri="{BB962C8B-B14F-4D97-AF65-F5344CB8AC3E}">
        <p14:creationId xmlns:p14="http://schemas.microsoft.com/office/powerpoint/2010/main" val="38768779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561</TotalTime>
  <Words>902</Words>
  <Application>Microsoft Office PowerPoint</Application>
  <PresentationFormat>Widescreen</PresentationFormat>
  <Paragraphs>55</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Lato</vt:lpstr>
      <vt:lpstr>Segoe UI</vt:lpstr>
      <vt:lpstr>Verdana</vt:lpstr>
      <vt:lpstr>Office Theme</vt:lpstr>
      <vt:lpstr>Object Detection and  Recognition in Satellite  Imagery: A case Study of Oyo State</vt:lpstr>
      <vt:lpstr>LITERATURE REVIEW</vt:lpstr>
      <vt:lpstr>LITERATURE REVIEW</vt:lpstr>
      <vt:lpstr>PowerPoint Presentation</vt:lpstr>
      <vt:lpstr>LITERATURE REVIEW</vt:lpstr>
      <vt:lpstr>LITERATURE REVIEW</vt:lpstr>
      <vt:lpstr>AIMS AND OBJECTIVES</vt:lpstr>
      <vt:lpstr>LIMITATIONS OF THE  PROJECT</vt:lpstr>
      <vt:lpstr>METHODOLOGY</vt:lpstr>
      <vt:lpstr>Overview of Arc GIS Pro</vt:lpstr>
      <vt:lpstr>RESULT AND FINDINGS</vt:lpstr>
      <vt:lpstr>Conclusion   and   Future  Directions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Detection and  Recognition in Satellite  Imagery: A case Study of Oyo State</dc:title>
  <dc:creator>USER</dc:creator>
  <cp:lastModifiedBy>user</cp:lastModifiedBy>
  <cp:revision>21</cp:revision>
  <dcterms:created xsi:type="dcterms:W3CDTF">2023-06-01T23:14:32Z</dcterms:created>
  <dcterms:modified xsi:type="dcterms:W3CDTF">2024-12-02T00:54:43Z</dcterms:modified>
</cp:coreProperties>
</file>

<file path=docProps/thumbnail.jpeg>
</file>